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59" r:id="rId6"/>
    <p:sldId id="262" r:id="rId7"/>
    <p:sldId id="266" r:id="rId8"/>
    <p:sldId id="260" r:id="rId9"/>
    <p:sldId id="261" r:id="rId10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6BE5CF2-DC28-414A-893A-0F7BD4EE1CC1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 defTabSz="457200"/>
              <a:t>29.10.2019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defTabSz="457200"/>
            <a:fld id="{244350BA-7A98-41C5-88F2-D3F6DC45AB41}" type="slidenum">
              <a:rPr lang="ro-RO" smtClean="0"/>
              <a:pPr defTabSz="457200"/>
              <a:t>‹#›</a:t>
            </a:fld>
            <a:endParaRPr lang="ro-RO"/>
          </a:p>
        </p:txBody>
      </p:sp>
    </p:spTree>
    <p:extLst>
      <p:ext uri="{BB962C8B-B14F-4D97-AF65-F5344CB8AC3E}">
        <p14:creationId xmlns="" xmlns:p14="http://schemas.microsoft.com/office/powerpoint/2010/main" val="4113681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6BE5CF2-DC28-414A-893A-0F7BD4EE1CC1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 defTabSz="457200"/>
              <a:t>29.10.2019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defTabSz="457200"/>
            <a:fld id="{244350BA-7A98-41C5-88F2-D3F6DC45AB41}" type="slidenum">
              <a:rPr lang="ro-RO" smtClean="0"/>
              <a:pPr defTabSz="457200"/>
              <a:t>‹#›</a:t>
            </a:fld>
            <a:endParaRPr lang="ro-RO"/>
          </a:p>
        </p:txBody>
      </p:sp>
    </p:spTree>
    <p:extLst>
      <p:ext uri="{BB962C8B-B14F-4D97-AF65-F5344CB8AC3E}">
        <p14:creationId xmlns="" xmlns:p14="http://schemas.microsoft.com/office/powerpoint/2010/main" val="143533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6BE5CF2-DC28-414A-893A-0F7BD4EE1CC1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 defTabSz="457200"/>
              <a:t>29.10.2019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defTabSz="457200"/>
            <a:fld id="{244350BA-7A98-41C5-88F2-D3F6DC45AB41}" type="slidenum">
              <a:rPr lang="ro-RO" smtClean="0"/>
              <a:pPr defTabSz="457200"/>
              <a:t>‹#›</a:t>
            </a:fld>
            <a:endParaRPr lang="ro-RO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96580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6BE5CF2-DC28-414A-893A-0F7BD4EE1CC1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 defTabSz="457200"/>
              <a:t>29.10.2019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defTabSz="457200"/>
            <a:fld id="{244350BA-7A98-41C5-88F2-D3F6DC45AB41}" type="slidenum">
              <a:rPr lang="ro-RO" smtClean="0"/>
              <a:pPr defTabSz="457200"/>
              <a:t>‹#›</a:t>
            </a:fld>
            <a:endParaRPr lang="ro-RO"/>
          </a:p>
        </p:txBody>
      </p:sp>
    </p:spTree>
    <p:extLst>
      <p:ext uri="{BB962C8B-B14F-4D97-AF65-F5344CB8AC3E}">
        <p14:creationId xmlns="" xmlns:p14="http://schemas.microsoft.com/office/powerpoint/2010/main" val="3060822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6BE5CF2-DC28-414A-893A-0F7BD4EE1CC1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 defTabSz="457200"/>
              <a:t>29.10.2019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defTabSz="457200"/>
            <a:fld id="{244350BA-7A98-41C5-88F2-D3F6DC45AB41}" type="slidenum">
              <a:rPr lang="ro-RO" smtClean="0"/>
              <a:pPr defTabSz="457200"/>
              <a:t>‹#›</a:t>
            </a:fld>
            <a:endParaRPr lang="ro-RO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914861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6BE5CF2-DC28-414A-893A-0F7BD4EE1CC1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 defTabSz="457200"/>
              <a:t>29.10.2019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defTabSz="457200"/>
            <a:fld id="{244350BA-7A98-41C5-88F2-D3F6DC45AB41}" type="slidenum">
              <a:rPr lang="ro-RO" smtClean="0"/>
              <a:pPr defTabSz="457200"/>
              <a:t>‹#›</a:t>
            </a:fld>
            <a:endParaRPr lang="ro-RO"/>
          </a:p>
        </p:txBody>
      </p:sp>
    </p:spTree>
    <p:extLst>
      <p:ext uri="{BB962C8B-B14F-4D97-AF65-F5344CB8AC3E}">
        <p14:creationId xmlns="" xmlns:p14="http://schemas.microsoft.com/office/powerpoint/2010/main" val="4042444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6BE5CF2-DC28-414A-893A-0F7BD4EE1CC1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 defTabSz="457200"/>
              <a:t>29.10.2019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44350BA-7A98-41C5-88F2-D3F6DC45AB41}" type="slidenum">
              <a:rPr lang="ro-RO" smtClean="0"/>
              <a:pPr defTabSz="457200"/>
              <a:t>‹#›</a:t>
            </a:fld>
            <a:endParaRPr lang="ro-RO"/>
          </a:p>
        </p:txBody>
      </p:sp>
    </p:spTree>
    <p:extLst>
      <p:ext uri="{BB962C8B-B14F-4D97-AF65-F5344CB8AC3E}">
        <p14:creationId xmlns="" xmlns:p14="http://schemas.microsoft.com/office/powerpoint/2010/main" val="711645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6BE5CF2-DC28-414A-893A-0F7BD4EE1CC1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 defTabSz="457200"/>
              <a:t>29.10.2019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44350BA-7A98-41C5-88F2-D3F6DC45AB41}" type="slidenum">
              <a:rPr lang="ro-RO" smtClean="0"/>
              <a:pPr defTabSz="457200"/>
              <a:t>‹#›</a:t>
            </a:fld>
            <a:endParaRPr lang="ro-RO"/>
          </a:p>
        </p:txBody>
      </p:sp>
    </p:spTree>
    <p:extLst>
      <p:ext uri="{BB962C8B-B14F-4D97-AF65-F5344CB8AC3E}">
        <p14:creationId xmlns="" xmlns:p14="http://schemas.microsoft.com/office/powerpoint/2010/main" val="1479392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6BE5CF2-DC28-414A-893A-0F7BD4EE1CC1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 defTabSz="457200"/>
              <a:t>29.10.2019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44350BA-7A98-41C5-88F2-D3F6DC45AB41}" type="slidenum">
              <a:rPr lang="ro-RO" smtClean="0"/>
              <a:pPr defTabSz="457200"/>
              <a:t>‹#›</a:t>
            </a:fld>
            <a:endParaRPr lang="ro-RO"/>
          </a:p>
        </p:txBody>
      </p:sp>
    </p:spTree>
    <p:extLst>
      <p:ext uri="{BB962C8B-B14F-4D97-AF65-F5344CB8AC3E}">
        <p14:creationId xmlns="" xmlns:p14="http://schemas.microsoft.com/office/powerpoint/2010/main" val="354605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6BE5CF2-DC28-414A-893A-0F7BD4EE1CC1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 defTabSz="457200"/>
              <a:t>29.10.2019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defTabSz="457200"/>
            <a:fld id="{244350BA-7A98-41C5-88F2-D3F6DC45AB41}" type="slidenum">
              <a:rPr lang="ro-RO" smtClean="0"/>
              <a:pPr defTabSz="457200"/>
              <a:t>‹#›</a:t>
            </a:fld>
            <a:endParaRPr lang="ro-RO"/>
          </a:p>
        </p:txBody>
      </p:sp>
    </p:spTree>
    <p:extLst>
      <p:ext uri="{BB962C8B-B14F-4D97-AF65-F5344CB8AC3E}">
        <p14:creationId xmlns="" xmlns:p14="http://schemas.microsoft.com/office/powerpoint/2010/main" val="1837480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6BE5CF2-DC28-414A-893A-0F7BD4EE1CC1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 defTabSz="457200"/>
              <a:t>29.10.2019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defTabSz="457200"/>
            <a:fld id="{244350BA-7A98-41C5-88F2-D3F6DC45AB41}" type="slidenum">
              <a:rPr lang="ro-RO" smtClean="0"/>
              <a:pPr defTabSz="457200"/>
              <a:t>‹#›</a:t>
            </a:fld>
            <a:endParaRPr lang="ro-RO"/>
          </a:p>
        </p:txBody>
      </p:sp>
    </p:spTree>
    <p:extLst>
      <p:ext uri="{BB962C8B-B14F-4D97-AF65-F5344CB8AC3E}">
        <p14:creationId xmlns="" xmlns:p14="http://schemas.microsoft.com/office/powerpoint/2010/main" val="991950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6BE5CF2-DC28-414A-893A-0F7BD4EE1CC1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 defTabSz="457200"/>
              <a:t>29.10.2019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defTabSz="457200"/>
            <a:fld id="{244350BA-7A98-41C5-88F2-D3F6DC45AB41}" type="slidenum">
              <a:rPr lang="ro-RO" smtClean="0"/>
              <a:pPr defTabSz="457200"/>
              <a:t>‹#›</a:t>
            </a:fld>
            <a:endParaRPr lang="ro-RO"/>
          </a:p>
        </p:txBody>
      </p:sp>
    </p:spTree>
    <p:extLst>
      <p:ext uri="{BB962C8B-B14F-4D97-AF65-F5344CB8AC3E}">
        <p14:creationId xmlns="" xmlns:p14="http://schemas.microsoft.com/office/powerpoint/2010/main" val="488485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6BE5CF2-DC28-414A-893A-0F7BD4EE1CC1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 defTabSz="457200"/>
              <a:t>29.10.2019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44350BA-7A98-41C5-88F2-D3F6DC45AB41}" type="slidenum">
              <a:rPr lang="ro-RO" smtClean="0"/>
              <a:pPr defTabSz="457200"/>
              <a:t>‹#›</a:t>
            </a:fld>
            <a:endParaRPr lang="ro-RO"/>
          </a:p>
        </p:txBody>
      </p:sp>
    </p:spTree>
    <p:extLst>
      <p:ext uri="{BB962C8B-B14F-4D97-AF65-F5344CB8AC3E}">
        <p14:creationId xmlns="" xmlns:p14="http://schemas.microsoft.com/office/powerpoint/2010/main" val="1370235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6BE5CF2-DC28-414A-893A-0F7BD4EE1CC1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 defTabSz="457200"/>
              <a:t>29.10.2019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44350BA-7A98-41C5-88F2-D3F6DC45AB41}" type="slidenum">
              <a:rPr lang="ro-RO" smtClean="0"/>
              <a:pPr defTabSz="457200"/>
              <a:t>‹#›</a:t>
            </a:fld>
            <a:endParaRPr lang="ro-RO"/>
          </a:p>
        </p:txBody>
      </p:sp>
    </p:spTree>
    <p:extLst>
      <p:ext uri="{BB962C8B-B14F-4D97-AF65-F5344CB8AC3E}">
        <p14:creationId xmlns="" xmlns:p14="http://schemas.microsoft.com/office/powerpoint/2010/main" val="226717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6BE5CF2-DC28-414A-893A-0F7BD4EE1CC1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 defTabSz="457200"/>
              <a:t>29.10.2019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44350BA-7A98-41C5-88F2-D3F6DC45AB41}" type="slidenum">
              <a:rPr lang="ro-RO" smtClean="0"/>
              <a:pPr defTabSz="457200"/>
              <a:t>‹#›</a:t>
            </a:fld>
            <a:endParaRPr lang="ro-RO"/>
          </a:p>
        </p:txBody>
      </p:sp>
    </p:spTree>
    <p:extLst>
      <p:ext uri="{BB962C8B-B14F-4D97-AF65-F5344CB8AC3E}">
        <p14:creationId xmlns="" xmlns:p14="http://schemas.microsoft.com/office/powerpoint/2010/main" val="1057713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86BE5CF2-DC28-414A-893A-0F7BD4EE1CC1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 defTabSz="457200"/>
              <a:t>29.10.2019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defTabSz="457200"/>
            <a:fld id="{244350BA-7A98-41C5-88F2-D3F6DC45AB41}" type="slidenum">
              <a:rPr lang="ro-RO" smtClean="0"/>
              <a:pPr defTabSz="457200"/>
              <a:t>‹#›</a:t>
            </a:fld>
            <a:endParaRPr lang="ro-RO"/>
          </a:p>
        </p:txBody>
      </p:sp>
    </p:spTree>
    <p:extLst>
      <p:ext uri="{BB962C8B-B14F-4D97-AF65-F5344CB8AC3E}">
        <p14:creationId xmlns="" xmlns:p14="http://schemas.microsoft.com/office/powerpoint/2010/main" val="345859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8325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Director\Desktop\sigla2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62" y="507621"/>
            <a:ext cx="1670538" cy="159081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412630" y="2453176"/>
            <a:ext cx="9144000" cy="165576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o-RO" sz="2800" b="1" dirty="0" smtClean="0">
                <a:solidFill>
                  <a:schemeClr val="accent1">
                    <a:lumMod val="50000"/>
                  </a:schemeClr>
                </a:solidFill>
                <a:latin typeface="Calibri Light" panose="020F0302020204030204"/>
                <a:ea typeface="Calibri"/>
                <a:cs typeface="Times New Roman"/>
              </a:rPr>
              <a:t>PROIECTUL</a:t>
            </a:r>
          </a:p>
          <a:p>
            <a:pPr algn="ctr"/>
            <a:r>
              <a:rPr lang="ro-RO" sz="2800" b="1" dirty="0" smtClean="0">
                <a:solidFill>
                  <a:srgbClr val="70AD47">
                    <a:lumMod val="75000"/>
                  </a:srgbClr>
                </a:solidFill>
                <a:latin typeface="Calibri Light" panose="020F0302020204030204"/>
                <a:ea typeface="Calibri"/>
                <a:cs typeface="Times New Roman"/>
              </a:rPr>
              <a:t>”</a:t>
            </a:r>
            <a:r>
              <a:rPr lang="ro-RO" sz="2800" b="1" dirty="0">
                <a:solidFill>
                  <a:srgbClr val="70AD47">
                    <a:lumMod val="75000"/>
                  </a:srgbClr>
                </a:solidFill>
                <a:latin typeface="Calibri Light" panose="020F0302020204030204"/>
                <a:ea typeface="Calibri"/>
                <a:cs typeface="Times New Roman"/>
              </a:rPr>
              <a:t>ELECTRONIC INTERNSHIP- Elemente Locale de Educație și Competențe Tehnice Readaptate la Ocupațiile și Nevoile din Industriile Competitive”, cod POCU/90/6.13/6.14-108846</a:t>
            </a:r>
            <a:r>
              <a:rPr lang="en-US" sz="2800" b="1" dirty="0">
                <a:solidFill>
                  <a:srgbClr val="70AD47">
                    <a:lumMod val="75000"/>
                  </a:srgbClr>
                </a:solidFill>
                <a:latin typeface="Calibri Light" panose="020F0302020204030204"/>
                <a:ea typeface="Calibri"/>
                <a:cs typeface="Times New Roman"/>
              </a:rPr>
              <a:t>   </a:t>
            </a:r>
            <a:r>
              <a:rPr lang="ro-RO" sz="2800" b="1" dirty="0">
                <a:solidFill>
                  <a:srgbClr val="70AD47">
                    <a:lumMod val="75000"/>
                  </a:srgbClr>
                </a:solidFill>
                <a:latin typeface="Calibri Light" panose="020F0302020204030204"/>
                <a:ea typeface="Calibri"/>
                <a:cs typeface="+mj-cs"/>
              </a:rPr>
              <a:t>ID </a:t>
            </a:r>
            <a:r>
              <a:rPr lang="ro-RO" sz="2800" b="1" dirty="0" smtClean="0">
                <a:solidFill>
                  <a:srgbClr val="70AD47">
                    <a:lumMod val="75000"/>
                  </a:srgbClr>
                </a:solidFill>
                <a:latin typeface="Calibri Light" panose="020F0302020204030204"/>
                <a:ea typeface="Calibri"/>
                <a:cs typeface="+mj-cs"/>
              </a:rPr>
              <a:t>10884</a:t>
            </a:r>
          </a:p>
          <a:p>
            <a:endParaRPr lang="ro-RO" dirty="0"/>
          </a:p>
        </p:txBody>
      </p:sp>
      <p:sp>
        <p:nvSpPr>
          <p:cNvPr id="11" name="Rectangle 10"/>
          <p:cNvSpPr/>
          <p:nvPr/>
        </p:nvSpPr>
        <p:spPr>
          <a:xfrm>
            <a:off x="2751205" y="882002"/>
            <a:ext cx="8639352" cy="6690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COLEGIUL TEHNIC DE C</a:t>
            </a:r>
            <a:r>
              <a:rPr lang="ro-RO" sz="28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ĂI FERATE „UNIREA” PAȘCANI </a:t>
            </a:r>
            <a:endParaRPr lang="ro-RO" sz="28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ISJ - Electronic Internships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6341"/>
          <a:stretch/>
        </p:blipFill>
        <p:spPr bwMode="auto">
          <a:xfrm>
            <a:off x="4583723" y="4757081"/>
            <a:ext cx="2801815" cy="16319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3264920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154" y="2455984"/>
            <a:ext cx="11723077" cy="4402016"/>
          </a:xfrm>
        </p:spPr>
        <p:txBody>
          <a:bodyPr>
            <a:normAutofit/>
          </a:bodyPr>
          <a:lstStyle/>
          <a:p>
            <a:r>
              <a:rPr lang="ro-RO" dirty="0" smtClean="0"/>
              <a:t>                          </a:t>
            </a:r>
            <a:r>
              <a:rPr lang="ro-RO" sz="2400" dirty="0" smtClean="0">
                <a:latin typeface="Arial Black" panose="020B0A04020102020204" pitchFamily="34" charset="0"/>
              </a:rPr>
              <a:t>ELEVI PARTICIPANȚI LA PROIECT </a:t>
            </a:r>
            <a:r>
              <a:rPr lang="ro-RO" dirty="0" smtClean="0"/>
              <a:t/>
            </a:r>
            <a:br>
              <a:rPr lang="ro-RO" dirty="0" smtClean="0"/>
            </a:br>
            <a:r>
              <a:rPr lang="ro-RO" dirty="0"/>
              <a:t/>
            </a:r>
            <a:br>
              <a:rPr lang="ro-RO" dirty="0"/>
            </a:br>
            <a:r>
              <a:rPr lang="ro-RO" dirty="0" smtClean="0"/>
              <a:t> - 15 elevi calificarea - </a:t>
            </a:r>
            <a:r>
              <a:rPr lang="ro-RO" b="1" dirty="0" smtClean="0"/>
              <a:t>Electrician exploatare joasă tensiune</a:t>
            </a:r>
            <a:br>
              <a:rPr lang="ro-RO" b="1" dirty="0" smtClean="0"/>
            </a:br>
            <a:r>
              <a:rPr lang="ro-RO" b="1" dirty="0" smtClean="0"/>
              <a:t>- </a:t>
            </a:r>
            <a:r>
              <a:rPr lang="ro-RO" dirty="0" smtClean="0"/>
              <a:t>10 elevi calificarea- </a:t>
            </a:r>
            <a:r>
              <a:rPr lang="ro-RO" b="1" dirty="0" smtClean="0"/>
              <a:t>Tehnician electrician electronist auto</a:t>
            </a:r>
            <a:br>
              <a:rPr lang="ro-RO" b="1" dirty="0" smtClean="0"/>
            </a:br>
            <a:r>
              <a:rPr lang="ro-RO" sz="2000" dirty="0" smtClean="0"/>
              <a:t>profesor coordonator- </a:t>
            </a:r>
            <a:r>
              <a:rPr lang="ro-RO" sz="2000" b="1" dirty="0" smtClean="0"/>
              <a:t>Gurzun Daniela</a:t>
            </a:r>
            <a:br>
              <a:rPr lang="ro-RO" sz="2000" b="1" dirty="0" smtClean="0"/>
            </a:br>
            <a:r>
              <a:rPr lang="ro-RO" sz="2000" dirty="0" smtClean="0"/>
              <a:t>responsabil grup </a:t>
            </a:r>
            <a:r>
              <a:rPr lang="ro-RO" sz="2200" dirty="0" smtClean="0"/>
              <a:t>ț</a:t>
            </a:r>
            <a:r>
              <a:rPr lang="ro-RO" sz="2000" dirty="0" smtClean="0"/>
              <a:t>intă- profesor</a:t>
            </a:r>
            <a:r>
              <a:rPr lang="ro-RO" sz="2000" b="1" dirty="0" smtClean="0"/>
              <a:t> Ciopraga Corina</a:t>
            </a:r>
            <a:endParaRPr lang="ro-RO" sz="2000" b="1" dirty="0"/>
          </a:p>
        </p:txBody>
      </p:sp>
      <p:pic>
        <p:nvPicPr>
          <p:cNvPr id="4" name="Picture 3" descr="ISJ - Electronic Internships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6341"/>
          <a:stretch/>
        </p:blipFill>
        <p:spPr bwMode="auto">
          <a:xfrm>
            <a:off x="246184" y="273004"/>
            <a:ext cx="2801815" cy="16319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321968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92" y="1359877"/>
            <a:ext cx="4583723" cy="5069058"/>
          </a:xfrm>
        </p:spPr>
        <p:txBody>
          <a:bodyPr>
            <a:normAutofit/>
          </a:bodyPr>
          <a:lstStyle/>
          <a:p>
            <a:r>
              <a:rPr lang="ro-RO" sz="1800" b="1" dirty="0">
                <a:latin typeface="Arial" panose="020B0604020202020204" pitchFamily="34" charset="0"/>
                <a:ea typeface="Times New Roman" panose="02020603050405020304" pitchFamily="18" charset="0"/>
              </a:rPr>
              <a:t>SC. </a:t>
            </a:r>
            <a:r>
              <a:rPr lang="ro-RO" sz="18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LINCAS </a:t>
            </a:r>
            <a:r>
              <a:rPr lang="ro-RO" sz="1800" b="1" dirty="0">
                <a:latin typeface="Arial" panose="020B0604020202020204" pitchFamily="34" charset="0"/>
                <a:ea typeface="Times New Roman" panose="02020603050405020304" pitchFamily="18" charset="0"/>
              </a:rPr>
              <a:t>S.R.L</a:t>
            </a:r>
            <a:r>
              <a:rPr lang="ro-RO" sz="18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 Pașcani</a:t>
            </a:r>
            <a:r>
              <a:rPr lang="ro-RO" sz="1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o-RO" sz="1800" dirty="0" smtClean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o-RO" sz="1800" dirty="0"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o-RO" sz="1800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o-RO" sz="1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o-RO" sz="1800" dirty="0" smtClean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o-RO" sz="1800" b="1" dirty="0"/>
              <a:t>S.C. AUTO TRANS </a:t>
            </a:r>
            <a:r>
              <a:rPr lang="ro-RO" sz="1800" b="1" dirty="0" smtClean="0"/>
              <a:t>COM</a:t>
            </a:r>
            <a:r>
              <a:rPr lang="en-US" sz="1800" b="1" dirty="0" smtClean="0"/>
              <a:t>  </a:t>
            </a:r>
            <a:r>
              <a:rPr lang="ro-RO" sz="1800" dirty="0" smtClean="0"/>
              <a:t/>
            </a:r>
            <a:br>
              <a:rPr lang="ro-RO" sz="1800" dirty="0" smtClean="0"/>
            </a:br>
            <a:r>
              <a:rPr lang="ro-RO" sz="1800" dirty="0"/>
              <a:t/>
            </a:r>
            <a:br>
              <a:rPr lang="ro-RO" sz="1800" dirty="0"/>
            </a:br>
            <a:r>
              <a:rPr lang="ro-RO" sz="1800" dirty="0" smtClean="0"/>
              <a:t/>
            </a:r>
            <a:br>
              <a:rPr lang="ro-RO" sz="1800" dirty="0" smtClean="0"/>
            </a:br>
            <a:r>
              <a:rPr lang="ro-RO" sz="1800" dirty="0"/>
              <a:t/>
            </a:r>
            <a:br>
              <a:rPr lang="ro-RO" sz="1800" dirty="0"/>
            </a:br>
            <a:r>
              <a:rPr lang="ro-RO" sz="1800" b="1" dirty="0"/>
              <a:t>S.C. TRUSTO-BIL  </a:t>
            </a:r>
            <a:r>
              <a:rPr lang="ro-RO" sz="1800" b="1" dirty="0" smtClean="0"/>
              <a:t>SRL</a:t>
            </a:r>
            <a:r>
              <a:rPr lang="en-US" sz="1800" b="1" dirty="0" smtClean="0"/>
              <a:t>     </a:t>
            </a:r>
            <a:r>
              <a:rPr lang="ro-RO" sz="1800" dirty="0" smtClean="0"/>
              <a:t/>
            </a:r>
            <a:br>
              <a:rPr lang="ro-RO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o-RO" sz="1800" dirty="0"/>
              <a:t/>
            </a:r>
            <a:br>
              <a:rPr lang="ro-RO" sz="1800" dirty="0"/>
            </a:br>
            <a:r>
              <a:rPr lang="ro-RO" sz="1800" b="1" dirty="0"/>
              <a:t/>
            </a:r>
            <a:br>
              <a:rPr lang="ro-RO" sz="1800" b="1" dirty="0"/>
            </a:br>
            <a:r>
              <a:rPr lang="ro-RO" sz="1800" b="1" dirty="0">
                <a:latin typeface="Arial" panose="020B0604020202020204" pitchFamily="34" charset="0"/>
                <a:ea typeface="Times New Roman" panose="02020603050405020304" pitchFamily="18" charset="0"/>
              </a:rPr>
              <a:t>S.C. A.C.K. FLUID </a:t>
            </a:r>
            <a:r>
              <a:rPr lang="ro-RO" sz="18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S.R.L.</a:t>
            </a:r>
            <a:r>
              <a:rPr lang="en-US" sz="18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ro-RO" sz="18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4071" y="1088191"/>
            <a:ext cx="4976079" cy="3777622"/>
          </a:xfrm>
        </p:spPr>
        <p:txBody>
          <a:bodyPr/>
          <a:lstStyle/>
          <a:p>
            <a:r>
              <a:rPr lang="ro-RO" b="1" dirty="0"/>
              <a:t>S.C. ELECTROPUTERE </a:t>
            </a:r>
            <a:r>
              <a:rPr lang="ro-RO" b="1" dirty="0" smtClean="0"/>
              <a:t>VFU</a:t>
            </a:r>
          </a:p>
          <a:p>
            <a:endParaRPr lang="ro-RO" b="1" dirty="0"/>
          </a:p>
          <a:p>
            <a:endParaRPr lang="ro-RO" b="1" dirty="0" smtClean="0"/>
          </a:p>
          <a:p>
            <a:r>
              <a:rPr lang="ro-RO" b="1" dirty="0"/>
              <a:t>S.C. AMPER S.R.L</a:t>
            </a:r>
            <a:r>
              <a:rPr lang="ro-RO" b="1" dirty="0" smtClean="0"/>
              <a:t>.</a:t>
            </a:r>
            <a:r>
              <a:rPr lang="en-US" b="1" dirty="0" smtClean="0"/>
              <a:t>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ro-RO" dirty="0" smtClean="0"/>
          </a:p>
          <a:p>
            <a:pPr>
              <a:buNone/>
            </a:pPr>
            <a:endParaRPr lang="ro-RO" dirty="0"/>
          </a:p>
          <a:p>
            <a:pPr>
              <a:buNone/>
            </a:pPr>
            <a:endParaRPr lang="ro-RO" dirty="0" smtClean="0"/>
          </a:p>
          <a:p>
            <a:pPr marL="0" indent="0">
              <a:buNone/>
            </a:pPr>
            <a:endParaRPr lang="ro-RO" dirty="0"/>
          </a:p>
          <a:p>
            <a:endParaRPr lang="ro-RO" b="1" dirty="0"/>
          </a:p>
          <a:p>
            <a:endParaRPr lang="ro-RO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92925" y="161558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o-RO" b="1" dirty="0" smtClean="0"/>
              <a:t>AGENȚI ECONOMICI PARTENERI:</a:t>
            </a:r>
            <a:endParaRPr lang="ro-RO" b="1" dirty="0"/>
          </a:p>
        </p:txBody>
      </p:sp>
      <p:pic>
        <p:nvPicPr>
          <p:cNvPr id="5" name="Picture 4" descr="Logo Linc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147" y="1088191"/>
            <a:ext cx="1819362" cy="8461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www.electroputerevfu.ro/images/LOGO%20ELP%20VF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076" y="850215"/>
            <a:ext cx="1226160" cy="1226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ck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74720" y="4656406"/>
            <a:ext cx="13335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Dana\Desktop\amper-electroterm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40388" y="2456375"/>
            <a:ext cx="1117600" cy="1270000"/>
          </a:xfrm>
          <a:prstGeom prst="rect">
            <a:avLst/>
          </a:prstGeom>
          <a:noFill/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152042" y="2129057"/>
            <a:ext cx="1104900" cy="742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23464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1730540" cy="1791920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>  </a:t>
            </a:r>
            <a:r>
              <a:rPr lang="ro-RO" sz="2800" b="1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>”ELECTRONIC </a:t>
            </a:r>
            <a:r>
              <a:rPr lang="ro-RO" sz="2800" b="1" dirty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>INTERNSHIP- Elemente Locale de Educație și Competențe </a:t>
            </a:r>
            <a:r>
              <a:rPr lang="ro-RO" sz="2400" b="1" dirty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>Tehnice</a:t>
            </a:r>
            <a:r>
              <a:rPr lang="ro-RO" sz="2800" b="1" dirty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> Readaptate la Ocupațiile și Nevoile din Industriile Competitive”, cod </a:t>
            </a:r>
            <a:r>
              <a:rPr lang="ro-RO" sz="2800" b="1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>POCU/90/6.13/6.14-108846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>   </a:t>
            </a:r>
            <a:r>
              <a:rPr lang="ro-RO" sz="2800" b="1" dirty="0" smtClean="0">
                <a:solidFill>
                  <a:schemeClr val="accent6">
                    <a:lumMod val="75000"/>
                  </a:schemeClr>
                </a:solidFill>
                <a:ea typeface="Calibri"/>
              </a:rPr>
              <a:t>ID </a:t>
            </a:r>
            <a:r>
              <a:rPr lang="ro-RO" sz="2800" b="1" dirty="0">
                <a:solidFill>
                  <a:schemeClr val="accent6">
                    <a:lumMod val="75000"/>
                  </a:schemeClr>
                </a:solidFill>
                <a:ea typeface="Calibri"/>
              </a:rPr>
              <a:t>10884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8362" y="3200397"/>
            <a:ext cx="2743201" cy="1080657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ASPECTE DIN TIMPUL INSTRUIRII PRACTICE</a:t>
            </a:r>
          </a:p>
          <a:p>
            <a:pPr algn="ctr"/>
            <a:endParaRPr lang="en-US" sz="1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sz="1800" i="1" dirty="0" smtClean="0">
                <a:solidFill>
                  <a:schemeClr val="accent6">
                    <a:lumMod val="50000"/>
                  </a:schemeClr>
                </a:solidFill>
              </a:rPr>
              <a:t>CALIFICAREA ELECTRICIAN EXPLOATARE JOASA TENSIUNE</a:t>
            </a:r>
            <a:endParaRPr lang="en-US" sz="18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418"/>
            <a:ext cx="4821382" cy="5507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127" y="1350418"/>
            <a:ext cx="4488873" cy="5507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ISJ - Electronic Internships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6341"/>
          <a:stretch/>
        </p:blipFill>
        <p:spPr bwMode="auto">
          <a:xfrm>
            <a:off x="5639233" y="4757081"/>
            <a:ext cx="1362075" cy="8515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257282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887" y="66846"/>
            <a:ext cx="10515600" cy="576983"/>
          </a:xfrm>
        </p:spPr>
        <p:txBody>
          <a:bodyPr>
            <a:noAutofit/>
          </a:bodyPr>
          <a:lstStyle/>
          <a:p>
            <a:pPr algn="ctr"/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ASPECTE DIN TIMPUL INSTRUIRII PRACTICE</a:t>
            </a:r>
            <a:b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600" b="1" i="1" dirty="0" smtClean="0">
                <a:solidFill>
                  <a:schemeClr val="accent6">
                    <a:lumMod val="75000"/>
                  </a:schemeClr>
                </a:solidFill>
              </a:rPr>
              <a:t>CALIFICAREA </a:t>
            </a:r>
            <a:r>
              <a:rPr lang="en-US" sz="2600" b="1" i="1" dirty="0">
                <a:solidFill>
                  <a:schemeClr val="accent6">
                    <a:lumMod val="75000"/>
                  </a:schemeClr>
                </a:solidFill>
              </a:rPr>
              <a:t>ELECTRICIAN EXPLOATARE </a:t>
            </a:r>
            <a:r>
              <a:rPr lang="en-US" sz="2600" b="1" i="1" dirty="0" smtClean="0">
                <a:solidFill>
                  <a:schemeClr val="accent6">
                    <a:lumMod val="75000"/>
                  </a:schemeClr>
                </a:solidFill>
              </a:rPr>
              <a:t>JOAS</a:t>
            </a:r>
            <a:r>
              <a:rPr lang="ro-RO" sz="2600" b="1" i="1" dirty="0" smtClean="0">
                <a:solidFill>
                  <a:schemeClr val="accent6">
                    <a:lumMod val="75000"/>
                  </a:schemeClr>
                </a:solidFill>
              </a:rPr>
              <a:t>Ă</a:t>
            </a:r>
            <a:r>
              <a:rPr lang="en-US" sz="26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600" b="1" i="1" dirty="0">
                <a:solidFill>
                  <a:schemeClr val="accent6">
                    <a:lumMod val="75000"/>
                  </a:schemeClr>
                </a:solidFill>
              </a:rPr>
              <a:t>TENSIUNE</a:t>
            </a:r>
            <a:br>
              <a:rPr lang="en-US" sz="2600" b="1" i="1" dirty="0">
                <a:solidFill>
                  <a:schemeClr val="accent6">
                    <a:lumMod val="75000"/>
                  </a:schemeClr>
                </a:solidFill>
              </a:rPr>
            </a:br>
            <a:endParaRPr lang="en-US" sz="2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85" y="914400"/>
            <a:ext cx="4746224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837" y="942110"/>
            <a:ext cx="4414050" cy="569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ISJ - Electronic Internships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6341"/>
          <a:stretch/>
        </p:blipFill>
        <p:spPr bwMode="auto">
          <a:xfrm>
            <a:off x="587986" y="90573"/>
            <a:ext cx="1362075" cy="8515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95327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246" y="198342"/>
            <a:ext cx="10703169" cy="1280890"/>
          </a:xfrm>
        </p:spPr>
        <p:txBody>
          <a:bodyPr>
            <a:normAutofit fontScale="90000"/>
          </a:bodyPr>
          <a:lstStyle/>
          <a:p>
            <a:r>
              <a:rPr lang="ro-RO" sz="2800" b="1" dirty="0">
                <a:solidFill>
                  <a:srgbClr val="6AAC91">
                    <a:lumMod val="75000"/>
                  </a:srgbClr>
                </a:solidFill>
                <a:ea typeface="Calibri"/>
                <a:cs typeface="Times New Roman"/>
              </a:rPr>
              <a:t>”ELECTRONIC INTERNSHIP- Elemente Locale de Educație și Competențe Tehnice Readaptate la Ocupațiile și Nevoile din Industriile Competitive”, cod POCU/90/6.13/6.14-108846</a:t>
            </a:r>
            <a:r>
              <a:rPr lang="en-US" sz="2800" b="1" dirty="0">
                <a:solidFill>
                  <a:srgbClr val="6AAC91">
                    <a:lumMod val="75000"/>
                  </a:srgbClr>
                </a:solidFill>
                <a:ea typeface="Calibri"/>
                <a:cs typeface="Times New Roman"/>
              </a:rPr>
              <a:t>   </a:t>
            </a:r>
            <a:r>
              <a:rPr lang="ro-RO" sz="2800" b="1" dirty="0">
                <a:solidFill>
                  <a:srgbClr val="6AAC91">
                    <a:lumMod val="75000"/>
                  </a:srgbClr>
                </a:solidFill>
                <a:ea typeface="Calibri"/>
              </a:rPr>
              <a:t>ID 10884</a:t>
            </a:r>
            <a:endParaRPr lang="ro-R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3008" y="1981195"/>
            <a:ext cx="3992732" cy="4191615"/>
          </a:xfrm>
        </p:spPr>
        <p:txBody>
          <a:bodyPr/>
          <a:lstStyle/>
          <a:p>
            <a:endParaRPr lang="ro-RO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489" y="1522537"/>
            <a:ext cx="3922466" cy="5229954"/>
          </a:xfrm>
        </p:spPr>
      </p:pic>
      <p:sp>
        <p:nvSpPr>
          <p:cNvPr id="7" name="Text Placeholder 2"/>
          <p:cNvSpPr>
            <a:spLocks noGrp="1"/>
          </p:cNvSpPr>
          <p:nvPr>
            <p:ph sz="half" idx="2"/>
          </p:nvPr>
        </p:nvSpPr>
        <p:spPr>
          <a:xfrm>
            <a:off x="4851805" y="2148827"/>
            <a:ext cx="2399088" cy="3354388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ASPECTE DIN TIMPUL INSTRUIRII PRACTICE</a:t>
            </a:r>
          </a:p>
          <a:p>
            <a:pPr algn="ctr"/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</a:rPr>
              <a:t>CALIFICAREA </a:t>
            </a:r>
            <a:r>
              <a:rPr lang="ro-RO" i="1" dirty="0" smtClean="0">
                <a:solidFill>
                  <a:schemeClr val="accent6">
                    <a:lumMod val="50000"/>
                  </a:schemeClr>
                </a:solidFill>
              </a:rPr>
              <a:t>TEHNICIAN ELECTRICIAN ELECTRONIST AUTO</a:t>
            </a:r>
            <a:endParaRPr lang="en-US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Picture 7" descr="ISJ - Electronic Internships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6341"/>
          <a:stretch/>
        </p:blipFill>
        <p:spPr bwMode="auto">
          <a:xfrm>
            <a:off x="5310554" y="5216769"/>
            <a:ext cx="1558187" cy="10262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04" y="1522536"/>
            <a:ext cx="3968659" cy="52299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72677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3969" y="820615"/>
            <a:ext cx="863990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 smtClean="0">
                <a:latin typeface="Albertus Extra Bold" pitchFamily="34" charset="0"/>
              </a:rPr>
              <a:t>Firme de exercițiu inființate in cadrul proiectului</a:t>
            </a:r>
            <a:endParaRPr lang="en-US" sz="2400" b="1" dirty="0" smtClean="0">
              <a:latin typeface="Albertus Extra Bold" pitchFamily="34" charset="0"/>
            </a:endParaRPr>
          </a:p>
          <a:p>
            <a:endParaRPr lang="en-US" dirty="0" smtClean="0"/>
          </a:p>
          <a:p>
            <a:pPr marL="342900" indent="-342900">
              <a:buAutoNum type="arabicPeriod"/>
            </a:pPr>
            <a:r>
              <a:rPr lang="en-US" sz="2000" dirty="0" smtClean="0">
                <a:solidFill>
                  <a:srgbClr val="0070C0"/>
                </a:solidFill>
                <a:latin typeface="Albertus Extra Bold" pitchFamily="34" charset="0"/>
              </a:rPr>
              <a:t>FE  TRIGOLIGHT SRL- </a:t>
            </a:r>
            <a:r>
              <a:rPr lang="en-US" sz="2000" dirty="0" err="1" smtClean="0">
                <a:solidFill>
                  <a:srgbClr val="0070C0"/>
                </a:solidFill>
                <a:latin typeface="Albertus Extra Bold" pitchFamily="34" charset="0"/>
              </a:rPr>
              <a:t>Repara</a:t>
            </a:r>
            <a:r>
              <a:rPr lang="ro-RO" sz="2000" dirty="0" smtClean="0">
                <a:solidFill>
                  <a:srgbClr val="0070C0"/>
                </a:solidFill>
                <a:latin typeface="Albertus Extra Bold" pitchFamily="34" charset="0"/>
              </a:rPr>
              <a:t>ții dispozitive de uz gospodăresc, și a echipamentelor de casă și grădină</a:t>
            </a:r>
          </a:p>
          <a:p>
            <a:pPr marL="342900" indent="-342900">
              <a:buAutoNum type="arabicPeriod"/>
            </a:pPr>
            <a:endParaRPr lang="ro-RO" sz="2000" dirty="0" smtClean="0">
              <a:solidFill>
                <a:srgbClr val="0070C0"/>
              </a:solidFill>
              <a:latin typeface="Albertus Extra Bold" pitchFamily="34" charset="0"/>
            </a:endParaRPr>
          </a:p>
          <a:p>
            <a:pPr marL="342900" indent="-342900">
              <a:buAutoNum type="arabicPeriod"/>
            </a:pPr>
            <a:r>
              <a:rPr lang="ro-RO" sz="2000" dirty="0" smtClean="0">
                <a:solidFill>
                  <a:srgbClr val="0070C0"/>
                </a:solidFill>
                <a:latin typeface="Albertus Extra Bold" pitchFamily="34" charset="0"/>
              </a:rPr>
              <a:t>FE CASA BLANCA SRL- Comerț cu ridicata a aparatelor electrice de uz gospodăresc, al aparatelor de radio și TV.</a:t>
            </a:r>
          </a:p>
          <a:p>
            <a:pPr marL="342900" indent="-342900">
              <a:buAutoNum type="arabicPeriod"/>
            </a:pPr>
            <a:endParaRPr lang="ro-RO" sz="2000" dirty="0" smtClean="0">
              <a:solidFill>
                <a:srgbClr val="0070C0"/>
              </a:solidFill>
              <a:latin typeface="Albertus Extra Bold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ro-RO" sz="2000" dirty="0" smtClean="0">
                <a:solidFill>
                  <a:srgbClr val="0070C0"/>
                </a:solidFill>
                <a:latin typeface="Albertus Extra Bold" pitchFamily="34" charset="0"/>
              </a:rPr>
              <a:t>FE PC ELECTRONICS SRL- Repararea calculatoarelor și a echipamentelor de comunicație</a:t>
            </a:r>
            <a:endParaRPr lang="en-US" sz="2000" dirty="0" smtClean="0">
              <a:solidFill>
                <a:srgbClr val="0070C0"/>
              </a:solidFill>
              <a:latin typeface="Albertus Extra Bold" pitchFamily="34" charset="0"/>
            </a:endParaRPr>
          </a:p>
          <a:p>
            <a:pPr marL="342900" indent="-342900">
              <a:buFontTx/>
              <a:buAutoNum type="arabicPeriod"/>
            </a:pPr>
            <a:endParaRPr lang="en-US" sz="2000" dirty="0" smtClean="0">
              <a:solidFill>
                <a:srgbClr val="0070C0"/>
              </a:solidFill>
              <a:latin typeface="Albertus Extra Bold" pitchFamily="34" charset="0"/>
            </a:endParaRPr>
          </a:p>
          <a:p>
            <a:pPr marL="342900" indent="-342900"/>
            <a:r>
              <a:rPr lang="en-US" sz="2000" dirty="0" smtClean="0">
                <a:solidFill>
                  <a:srgbClr val="0070C0"/>
                </a:solidFill>
                <a:latin typeface="Albertus Extra Bold" pitchFamily="34" charset="0"/>
              </a:rPr>
              <a:t>4. </a:t>
            </a:r>
            <a:r>
              <a:rPr lang="ro-RO" sz="2000" dirty="0" smtClean="0">
                <a:solidFill>
                  <a:srgbClr val="0070C0"/>
                </a:solidFill>
                <a:latin typeface="Albertus Extra Bold" pitchFamily="34" charset="0"/>
              </a:rPr>
              <a:t>FE ElectroCAR SRL- Comerț cu amănuntul cu piese și accesorii pentru autovehicule</a:t>
            </a:r>
            <a:endParaRPr lang="en-US" sz="2000" dirty="0" smtClean="0">
              <a:solidFill>
                <a:srgbClr val="0070C0"/>
              </a:solidFill>
              <a:latin typeface="Albertus Extra Bold" pitchFamily="34" charset="0"/>
            </a:endParaRPr>
          </a:p>
          <a:p>
            <a:r>
              <a:rPr lang="ro-RO" sz="2000" dirty="0" smtClean="0">
                <a:latin typeface="Albertus Extra Bold" pitchFamily="34" charset="0"/>
              </a:rPr>
              <a:t> </a:t>
            </a:r>
            <a:endParaRPr lang="ro-RO" sz="2000" dirty="0">
              <a:latin typeface="Albertus Extra Bol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2709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667" y="144723"/>
            <a:ext cx="11682334" cy="63113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b="1" dirty="0" smtClean="0">
                <a:solidFill>
                  <a:schemeClr val="accent6">
                    <a:lumMod val="75000"/>
                  </a:schemeClr>
                </a:solidFill>
              </a:rPr>
              <a:t>FIRME DE EXERCI</a:t>
            </a:r>
            <a:r>
              <a:rPr lang="ro-RO" sz="3100" b="1" dirty="0" smtClean="0">
                <a:solidFill>
                  <a:schemeClr val="accent6">
                    <a:lumMod val="75000"/>
                  </a:schemeClr>
                </a:solidFill>
              </a:rPr>
              <a:t>Ț</a:t>
            </a:r>
            <a:r>
              <a:rPr lang="en-US" sz="2700" b="1" dirty="0" smtClean="0">
                <a:solidFill>
                  <a:schemeClr val="accent6">
                    <a:lumMod val="75000"/>
                  </a:schemeClr>
                </a:solidFill>
              </a:rPr>
              <a:t>IU </a:t>
            </a:r>
            <a:r>
              <a:rPr lang="ro-RO" sz="2700" b="1" dirty="0" smtClean="0">
                <a:solidFill>
                  <a:schemeClr val="accent6">
                    <a:lumMod val="75000"/>
                  </a:schemeClr>
                </a:solidFill>
              </a:rPr>
              <a:t>Î</a:t>
            </a:r>
            <a:r>
              <a:rPr lang="en-US" sz="2700" b="1" dirty="0" smtClean="0">
                <a:solidFill>
                  <a:schemeClr val="accent6">
                    <a:lumMod val="75000"/>
                  </a:schemeClr>
                </a:solidFill>
              </a:rPr>
              <a:t>NFIIN</a:t>
            </a:r>
            <a:r>
              <a:rPr lang="ro-RO" sz="3100" b="1" dirty="0" smtClean="0">
                <a:solidFill>
                  <a:schemeClr val="accent6">
                    <a:lumMod val="75000"/>
                  </a:schemeClr>
                </a:solidFill>
              </a:rPr>
              <a:t>Ț</a:t>
            </a:r>
            <a:r>
              <a:rPr lang="en-US" sz="2700" b="1" dirty="0" smtClean="0">
                <a:solidFill>
                  <a:schemeClr val="accent6">
                    <a:lumMod val="75000"/>
                  </a:schemeClr>
                </a:solidFill>
              </a:rPr>
              <a:t>ATE DE ELEVI </a:t>
            </a:r>
            <a:r>
              <a:rPr lang="ro-RO" sz="2700" b="1" dirty="0" smtClean="0">
                <a:solidFill>
                  <a:schemeClr val="accent6">
                    <a:lumMod val="75000"/>
                  </a:schemeClr>
                </a:solidFill>
              </a:rPr>
              <a:t>Î</a:t>
            </a:r>
            <a:r>
              <a:rPr lang="en-US" sz="2700" b="1" dirty="0" smtClean="0">
                <a:solidFill>
                  <a:schemeClr val="accent6">
                    <a:lumMod val="75000"/>
                  </a:schemeClr>
                </a:solidFill>
              </a:rPr>
              <a:t>N CADRUL PROIECTULUI</a:t>
            </a:r>
            <a:r>
              <a:rPr lang="ro-RO" sz="27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o-RO" sz="27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o-RO" sz="3100" b="1" dirty="0" smtClean="0">
                <a:solidFill>
                  <a:schemeClr val="accent6">
                    <a:lumMod val="75000"/>
                  </a:schemeClr>
                </a:solidFill>
              </a:rPr>
              <a:t>”</a:t>
            </a:r>
            <a:r>
              <a:rPr lang="ro-RO" sz="3100" b="1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> </a:t>
            </a:r>
            <a:r>
              <a:rPr lang="ro-RO" sz="3100" b="1" dirty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>ELECTRONIC </a:t>
            </a:r>
            <a:r>
              <a:rPr lang="ro-RO" sz="3100" b="1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>INTERNSHIP” </a:t>
            </a:r>
            <a:r>
              <a:rPr lang="en-US" sz="3100" b="1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/>
            </a:r>
            <a:br>
              <a:rPr lang="en-US" sz="3100" b="1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</a:br>
            <a:r>
              <a:rPr lang="en-US" sz="3100" b="1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/>
            </a:r>
            <a:br>
              <a:rPr lang="en-US" sz="3100" b="1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</a:br>
            <a:r>
              <a:rPr lang="en-US" sz="3100" b="1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/>
            </a:r>
            <a:br>
              <a:rPr lang="en-US" sz="3100" b="1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</a:br>
            <a:r>
              <a:rPr lang="en-US" sz="3100" b="1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/>
            </a:r>
            <a:br>
              <a:rPr lang="en-US" sz="3100" b="1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</a:br>
            <a:endParaRPr lang="en-US" sz="31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581" y="1097280"/>
            <a:ext cx="9017391" cy="5309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ISJ - Electronic Internships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6341"/>
          <a:stretch/>
        </p:blipFill>
        <p:spPr bwMode="auto">
          <a:xfrm>
            <a:off x="158750" y="144723"/>
            <a:ext cx="1362075" cy="8515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276101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937" y="0"/>
            <a:ext cx="10515600" cy="39287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CATALOAGE DE PREZENTARE PENTRU FIRME DE EXERCI</a:t>
            </a:r>
            <a:r>
              <a:rPr lang="ro-RO" sz="3100" b="1" dirty="0" smtClean="0">
                <a:solidFill>
                  <a:schemeClr val="accent6">
                    <a:lumMod val="75000"/>
                  </a:schemeClr>
                </a:solidFill>
              </a:rPr>
              <a:t>Ț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IU</a:t>
            </a:r>
            <a:r>
              <a:rPr lang="ro-RO" sz="2800" b="1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>  REALIZATE DE ELEVII </a:t>
            </a:r>
            <a:r>
              <a:rPr lang="ro-RO" sz="2800" b="1" dirty="0">
                <a:solidFill>
                  <a:schemeClr val="accent6">
                    <a:lumMod val="75000"/>
                  </a:schemeClr>
                </a:solidFill>
              </a:rPr>
              <a:t>COLEGIULUI TEHNIC DE CĂI FERATE ”UNIREA </a:t>
            </a:r>
            <a:r>
              <a:rPr lang="ro-RO" sz="2800" b="1" dirty="0" smtClean="0">
                <a:solidFill>
                  <a:schemeClr val="accent6">
                    <a:lumMod val="75000"/>
                  </a:schemeClr>
                </a:solidFill>
              </a:rPr>
              <a:t> ÎN CADRUL PROIECTULUI  </a:t>
            </a:r>
            <a:r>
              <a:rPr lang="ro-RO" sz="2800" b="1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>ELECTRONIC </a:t>
            </a:r>
            <a:r>
              <a:rPr lang="ro-RO" sz="2800" b="1" dirty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>INTERNSHIP- 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350" y="1177902"/>
            <a:ext cx="3993283" cy="559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575" y="1177902"/>
            <a:ext cx="4019550" cy="568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SJ - Electronic Internships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6341"/>
          <a:stretch/>
        </p:blipFill>
        <p:spPr bwMode="auto">
          <a:xfrm>
            <a:off x="5572700" y="2937683"/>
            <a:ext cx="1362075" cy="8515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53734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</TotalTime>
  <Words>241</Words>
  <Application>Microsoft Office PowerPoint</Application>
  <PresentationFormat>Custom</PresentationFormat>
  <Paragraphs>36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Wisp</vt:lpstr>
      <vt:lpstr>Slide 1</vt:lpstr>
      <vt:lpstr>                          ELEVI PARTICIPANȚI LA PROIECT    - 15 elevi calificarea - Electrician exploatare joasă tensiune - 10 elevi calificarea- Tehnician electrician electronist auto profesor coordonator- Gurzun Daniela responsabil grup țintă- profesor Ciopraga Corina</vt:lpstr>
      <vt:lpstr>SC. LINCAS S.R.L. Pașcani   S.C. AUTO TRANS COM      S.C. TRUSTO-BIL  SRL           S.C. A.C.K. FLUID S.R.L. </vt:lpstr>
      <vt:lpstr>  ”ELECTRONIC INTERNSHIP- Elemente Locale de Educație și Competențe Tehnice Readaptate la Ocupațiile și Nevoile din Industriile Competitive”, cod POCU/90/6.13/6.14-108846   ID 10884</vt:lpstr>
      <vt:lpstr>ASPECTE DIN TIMPUL INSTRUIRII PRACTICE CALIFICAREA ELECTRICIAN EXPLOATARE JOASĂ TENSIUNE </vt:lpstr>
      <vt:lpstr>”ELECTRONIC INTERNSHIP- Elemente Locale de Educație și Competențe Tehnice Readaptate la Ocupațiile și Nevoile din Industriile Competitive”, cod POCU/90/6.13/6.14-108846   ID 10884</vt:lpstr>
      <vt:lpstr>Slide 7</vt:lpstr>
      <vt:lpstr>FIRME DE EXERCIȚIU ÎNFIINȚATE DE ELEVI ÎN CADRUL PROIECTULUI ” ELECTRONIC INTERNSHIP”     </vt:lpstr>
      <vt:lpstr>CATALOAGE DE PREZENTARE PENTRU FIRME DE EXERCIȚIU  REALIZATE DE ELEVII COLEGIULUI TEHNIC DE CĂI FERATE ”UNIREA  ÎN CADRUL PROIECTULUI  ELECTRONIC INTERNSHIP-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DirectorAdjunct</dc:creator>
  <cp:lastModifiedBy>Dana</cp:lastModifiedBy>
  <cp:revision>26</cp:revision>
  <dcterms:created xsi:type="dcterms:W3CDTF">2019-10-21T14:03:30Z</dcterms:created>
  <dcterms:modified xsi:type="dcterms:W3CDTF">2019-10-29T09:06:41Z</dcterms:modified>
</cp:coreProperties>
</file>