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2"/>
  </p:notesMasterIdLst>
  <p:handoutMasterIdLst>
    <p:handoutMasterId r:id="rId33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>
      <a:defRPr lang="en-US"/>
    </a:defPPr>
    <a:lvl1pPr algn="l" defTabSz="1217613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08013" indent="-150813" algn="l" defTabSz="1217613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17613" indent="-303213" algn="l" defTabSz="1217613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27213" indent="-455613" algn="l" defTabSz="1217613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36813" indent="-608013" algn="l" defTabSz="1217613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D518C"/>
    <a:srgbClr val="F2770A"/>
    <a:srgbClr val="394404"/>
    <a:srgbClr val="5F6F0F"/>
    <a:srgbClr val="718412"/>
    <a:srgbClr val="65741A"/>
    <a:srgbClr val="70811D"/>
    <a:srgbClr val="7B8D1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75" d="100"/>
          <a:sy n="75" d="100"/>
        </p:scale>
        <p:origin x="-121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2904" y="5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C405161-4B5C-4544-B831-7FFECC86D2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E7FE1D5-C418-4BE4-86D8-55DBA8D228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501B14-C312-460C-8F86-89C204587D1E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A778CBC-6A78-422E-8E25-315F9AA73E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F93FE25-9E7D-4EE7-A2AC-EF804E9EBC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5C37193-701F-4D55-A6FB-A00C9809369F}" type="slidenum">
              <a:rPr lang="ro-RO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8ED7824-0C4D-4F62-A08A-F97E34003B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9EB523E-7772-420A-9C2E-EB6CEF5E522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4621-B791-4306-B8D7-D1729CA76402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E0DD9BEE-85EF-44A6-8F06-9E3FD708C4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11F87735-F26F-415F-AC86-644B2C24A4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noProof="0"/>
              <a:t>Click to edit Master text styles</a:t>
            </a:r>
          </a:p>
          <a:p>
            <a:pPr lvl="1"/>
            <a:r>
              <a:rPr noProof="0"/>
              <a:t>Second level</a:t>
            </a:r>
          </a:p>
          <a:p>
            <a:pPr lvl="2"/>
            <a:r>
              <a:rPr noProof="0"/>
              <a:t>Third level</a:t>
            </a:r>
          </a:p>
          <a:p>
            <a:pPr lvl="3"/>
            <a:r>
              <a:rPr noProof="0"/>
              <a:t>Fourth level</a:t>
            </a:r>
          </a:p>
          <a:p>
            <a:pPr lvl="4"/>
            <a:r>
              <a:rPr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6D3933-C49B-46D0-8616-883E4DD523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AA0784-5E68-4B90-91D3-FE3F4D9DAF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EDA30CB-3D69-4D27-9149-69B45595E22D}" type="slidenum">
              <a:rPr lang="ro-RO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0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6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72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68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bottom lines"/>
          <p:cNvGrpSpPr>
            <a:grpSpLocks/>
          </p:cNvGrpSpPr>
          <p:nvPr/>
        </p:nvGrpSpPr>
        <p:grpSpPr bwMode="auto">
          <a:xfrm rot="-5400000">
            <a:off x="6086475" y="3800475"/>
            <a:ext cx="5499100" cy="615950"/>
            <a:chOff x="-6689" y="4553748"/>
            <a:chExt cx="4125119" cy="615155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xmlns="" id="{0A681C31-B0DF-4899-878B-EA90A2B4F27F}"/>
                </a:ext>
              </a:extLst>
            </p:cNvPr>
            <p:cNvSpPr/>
            <p:nvPr/>
          </p:nvSpPr>
          <p:spPr>
            <a:xfrm rot="16200000">
              <a:off x="1754642" y="2801944"/>
              <a:ext cx="611984" cy="4115592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solidFill>
                <a:srgbClr val="2D5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dirty="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xmlns="" id="{075791CD-91A1-4726-BD3B-A8F7265C93A3}"/>
                </a:ext>
              </a:extLst>
            </p:cNvPr>
            <p:cNvSpPr/>
            <p:nvPr/>
          </p:nvSpPr>
          <p:spPr>
            <a:xfrm rot="16200000">
              <a:off x="1610598" y="3152894"/>
              <a:ext cx="410631" cy="362138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solidFill>
                <a:srgbClr val="2D5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dirty="0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xmlns="" id="{E8A859CA-C5A4-4028-A934-4DAED07D528E}"/>
                </a:ext>
              </a:extLst>
            </p:cNvPr>
            <p:cNvSpPr/>
            <p:nvPr/>
          </p:nvSpPr>
          <p:spPr>
            <a:xfrm rot="16200000">
              <a:off x="1462607" y="3453862"/>
              <a:ext cx="240989" cy="31795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solidFill>
                <a:srgbClr val="2D5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584203"/>
            <a:ext cx="6553200" cy="2000251"/>
          </a:xfrm>
        </p:spPr>
        <p:txBody>
          <a:bodyPr>
            <a:normAutofit/>
          </a:bodyPr>
          <a:lstStyle>
            <a:lvl1pPr>
              <a:defRPr sz="405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616200"/>
            <a:ext cx="6553200" cy="1752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01" cap="all" spc="150" baseline="0">
                <a:solidFill>
                  <a:schemeClr val="bg1"/>
                </a:solidFill>
              </a:defRPr>
            </a:lvl1pPr>
            <a:lvl2pPr marL="457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8" name="Date Placeholder 21">
            <a:extLst>
              <a:ext uri="{FF2B5EF4-FFF2-40B4-BE49-F238E27FC236}">
                <a16:creationId xmlns:a16="http://schemas.microsoft.com/office/drawing/2014/main" xmlns="" id="{EFF54644-BC81-4E58-ACC2-B3FA180AE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A1C27-3242-45C9-8C74-56CB9596EBF6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9" name="Footer Placeholder 22">
            <a:extLst>
              <a:ext uri="{FF2B5EF4-FFF2-40B4-BE49-F238E27FC236}">
                <a16:creationId xmlns:a16="http://schemas.microsoft.com/office/drawing/2014/main" xmlns="" id="{52D2C7B2-E1C2-4CE2-89B4-70CF9FDF8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0" name="Slide Number Placeholder 23">
            <a:extLst>
              <a:ext uri="{FF2B5EF4-FFF2-40B4-BE49-F238E27FC236}">
                <a16:creationId xmlns:a16="http://schemas.microsoft.com/office/drawing/2014/main" xmlns="" id="{F5744398-19FB-4009-A8AF-32709162F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EADE5E-F7E9-4C64-BA68-7C5040AE0C68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E205A-2E4E-41BE-A5CE-EDBC15F8DE62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1FBEB-781F-41EF-96C7-DBA388699C69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4200"/>
            <a:ext cx="2057400" cy="558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84200"/>
            <a:ext cx="5562600" cy="55880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CA073-2FA5-450A-8A49-14F22988275E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CF47A-27A8-4C23-9B68-73619C89B719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784"/>
            <a:ext cx="7772400" cy="3936504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821D1-A9F7-4B80-94AA-31E97C5DB776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3C58F-5A11-47F3-B0CA-2D947635B5D2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diagonals"/>
          <p:cNvGrpSpPr>
            <a:grpSpLocks/>
          </p:cNvGrpSpPr>
          <p:nvPr/>
        </p:nvGrpSpPr>
        <p:grpSpPr bwMode="auto">
          <a:xfrm>
            <a:off x="5638800" y="4144963"/>
            <a:ext cx="3516313" cy="2732087"/>
            <a:chOff x="5638800" y="3108960"/>
            <a:chExt cx="3515503" cy="2048555"/>
          </a:xfrm>
        </p:grpSpPr>
        <p:cxnSp>
          <p:nvCxnSpPr>
            <p:cNvPr id="5" name="Straight Connector 17">
              <a:extLst>
                <a:ext uri="{FF2B5EF4-FFF2-40B4-BE49-F238E27FC236}">
                  <a16:creationId xmlns:a16="http://schemas.microsoft.com/office/drawing/2014/main" xmlns="" id="{A721A3F6-BF4A-4047-9333-C8AEEA9F5380}"/>
                </a:ext>
              </a:extLst>
            </p:cNvPr>
            <p:cNvCxnSpPr/>
            <p:nvPr/>
          </p:nvCxnSpPr>
          <p:spPr>
            <a:xfrm flipV="1">
              <a:off x="5638800" y="3108960"/>
              <a:ext cx="3515503" cy="2036652"/>
            </a:xfrm>
            <a:prstGeom prst="line">
              <a:avLst/>
            </a:prstGeom>
            <a:noFill/>
            <a:ln w="38100">
              <a:solidFill>
                <a:srgbClr val="F277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" name="Straight Connector 18">
              <a:extLst>
                <a:ext uri="{FF2B5EF4-FFF2-40B4-BE49-F238E27FC236}">
                  <a16:creationId xmlns:a16="http://schemas.microsoft.com/office/drawing/2014/main" xmlns="" id="{350DAAF7-A219-4B00-80E5-DB9895DD1BAC}"/>
                </a:ext>
              </a:extLst>
            </p:cNvPr>
            <p:cNvCxnSpPr/>
            <p:nvPr/>
          </p:nvCxnSpPr>
          <p:spPr>
            <a:xfrm flipV="1">
              <a:off x="6003841" y="3333932"/>
              <a:ext cx="3150462" cy="1823583"/>
            </a:xfrm>
            <a:prstGeom prst="line">
              <a:avLst/>
            </a:prstGeom>
            <a:noFill/>
            <a:ln w="28575">
              <a:solidFill>
                <a:srgbClr val="F277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" name="Straight Connector 19">
              <a:extLst>
                <a:ext uri="{FF2B5EF4-FFF2-40B4-BE49-F238E27FC236}">
                  <a16:creationId xmlns:a16="http://schemas.microsoft.com/office/drawing/2014/main" xmlns="" id="{E5C41088-D77F-4EC4-8B6F-08289FB86EC6}"/>
                </a:ext>
              </a:extLst>
            </p:cNvPr>
            <p:cNvCxnSpPr/>
            <p:nvPr/>
          </p:nvCxnSpPr>
          <p:spPr>
            <a:xfrm flipV="1">
              <a:off x="6387927" y="3549382"/>
              <a:ext cx="2766376" cy="1600991"/>
            </a:xfrm>
            <a:prstGeom prst="line">
              <a:avLst/>
            </a:prstGeom>
            <a:noFill/>
            <a:ln w="25400">
              <a:solidFill>
                <a:srgbClr val="F277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09804"/>
            <a:ext cx="6705600" cy="2764335"/>
          </a:xfrm>
        </p:spPr>
        <p:txBody>
          <a:bodyPr>
            <a:normAutofit/>
          </a:bodyPr>
          <a:lstStyle>
            <a:lvl1pPr algn="l">
              <a:defRPr sz="4051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951269"/>
            <a:ext cx="5303520" cy="122093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101" cap="all" spc="150" baseline="0">
                <a:solidFill>
                  <a:schemeClr val="accent1"/>
                </a:solidFill>
              </a:defRPr>
            </a:lvl1pPr>
            <a:lvl2pPr marL="4572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8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371726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8967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621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3451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200693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793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8BD90B74-083B-4F7B-BBDC-5FD6EBB5B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88F0F-C5A3-4495-9D3B-73BDC4970AE8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EA283F60-EB3A-4DC5-951A-955BC3A30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9103AE79-782D-458F-860F-2ED3431E8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1490B-DD50-45FE-ADCC-FF010DBDE04D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1" y="1706880"/>
            <a:ext cx="3810000" cy="446532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 baseline="0"/>
            </a:lvl8pPr>
            <a:lvl9pPr>
              <a:defRPr sz="15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1" y="1706880"/>
            <a:ext cx="3810000" cy="446532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20716-505B-44A4-A55B-AAF9719ED4BE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F668DC-72B4-41BE-A32D-40FE65DE9BA8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01800"/>
            <a:ext cx="3813048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101" b="0" cap="all" spc="150" baseline="0">
                <a:solidFill>
                  <a:schemeClr val="accent1"/>
                </a:solidFill>
              </a:defRPr>
            </a:lvl1pPr>
            <a:lvl2pPr marL="457242" indent="0">
              <a:buNone/>
              <a:defRPr sz="2026" b="1"/>
            </a:lvl2pPr>
            <a:lvl3pPr marL="914484" indent="0">
              <a:buNone/>
              <a:defRPr sz="1800" b="1"/>
            </a:lvl3pPr>
            <a:lvl4pPr marL="1371726" indent="0">
              <a:buNone/>
              <a:defRPr sz="1575" b="1"/>
            </a:lvl4pPr>
            <a:lvl5pPr marL="1828967" indent="0">
              <a:buNone/>
              <a:defRPr sz="1575" b="1"/>
            </a:lvl5pPr>
            <a:lvl6pPr marL="2286210" indent="0">
              <a:buNone/>
              <a:defRPr sz="1575" b="1"/>
            </a:lvl6pPr>
            <a:lvl7pPr marL="2743451" indent="0">
              <a:buNone/>
              <a:defRPr sz="1575" b="1"/>
            </a:lvl7pPr>
            <a:lvl8pPr marL="3200693" indent="0">
              <a:buNone/>
              <a:defRPr sz="1575" b="1"/>
            </a:lvl8pPr>
            <a:lvl9pPr marL="3657935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2717800"/>
            <a:ext cx="3810000" cy="3454400"/>
          </a:xfrm>
        </p:spPr>
        <p:txBody>
          <a:bodyPr>
            <a:no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 baseline="0"/>
            </a:lvl7pPr>
            <a:lvl8pPr>
              <a:defRPr sz="1500" baseline="0"/>
            </a:lvl8pPr>
            <a:lvl9pPr>
              <a:defRPr sz="15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752" y="1701800"/>
            <a:ext cx="3813048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101" b="0" cap="all" spc="150" baseline="0">
                <a:solidFill>
                  <a:schemeClr val="accent1"/>
                </a:solidFill>
              </a:defRPr>
            </a:lvl1pPr>
            <a:lvl2pPr marL="457242" indent="0">
              <a:buNone/>
              <a:defRPr sz="2026" b="1"/>
            </a:lvl2pPr>
            <a:lvl3pPr marL="914484" indent="0">
              <a:buNone/>
              <a:defRPr sz="1800" b="1"/>
            </a:lvl3pPr>
            <a:lvl4pPr marL="1371726" indent="0">
              <a:buNone/>
              <a:defRPr sz="1575" b="1"/>
            </a:lvl4pPr>
            <a:lvl5pPr marL="1828967" indent="0">
              <a:buNone/>
              <a:defRPr sz="1575" b="1"/>
            </a:lvl5pPr>
            <a:lvl6pPr marL="2286210" indent="0">
              <a:buNone/>
              <a:defRPr sz="1575" b="1"/>
            </a:lvl6pPr>
            <a:lvl7pPr marL="2743451" indent="0">
              <a:buNone/>
              <a:defRPr sz="1575" b="1"/>
            </a:lvl7pPr>
            <a:lvl8pPr marL="3200693" indent="0">
              <a:buNone/>
              <a:defRPr sz="1575" b="1"/>
            </a:lvl8pPr>
            <a:lvl9pPr marL="3657935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1" y="2717800"/>
            <a:ext cx="3810000" cy="3454400"/>
          </a:xfrm>
        </p:spPr>
        <p:txBody>
          <a:bodyPr>
            <a:no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 baseline="0"/>
            </a:lvl6pPr>
            <a:lvl7pPr>
              <a:defRPr sz="1500" baseline="0"/>
            </a:lvl7pPr>
            <a:lvl8pPr>
              <a:defRPr sz="1500" baseline="0"/>
            </a:lvl8pPr>
            <a:lvl9pPr>
              <a:defRPr sz="15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84689-6982-4FAD-8B32-441AB4A5E847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F1300-4E6A-41DA-B773-72A2B990D41E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9D1DC-A441-4CD0-A443-485EACE93B58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B938D-0626-4A1A-933B-9BBE74A53FE8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C54A9-27C4-478A-A8CA-CDC15DAE10D9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97674-6CCB-4CCE-9C0E-497A64068A0F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701800"/>
            <a:ext cx="3048000" cy="2438400"/>
          </a:xfrm>
        </p:spPr>
        <p:txBody>
          <a:bodyPr>
            <a:normAutofit/>
          </a:bodyPr>
          <a:lstStyle>
            <a:lvl1pPr algn="l">
              <a:defRPr sz="2101" b="0" cap="all" spc="15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241800"/>
            <a:ext cx="3048000" cy="19304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42" indent="0">
              <a:buNone/>
              <a:defRPr sz="1200"/>
            </a:lvl2pPr>
            <a:lvl3pPr marL="914484" indent="0">
              <a:buNone/>
              <a:defRPr sz="975"/>
            </a:lvl3pPr>
            <a:lvl4pPr marL="1371726" indent="0">
              <a:buNone/>
              <a:defRPr sz="900"/>
            </a:lvl4pPr>
            <a:lvl5pPr marL="1828967" indent="0">
              <a:buNone/>
              <a:defRPr sz="900"/>
            </a:lvl5pPr>
            <a:lvl6pPr marL="2286210" indent="0">
              <a:buNone/>
              <a:defRPr sz="900"/>
            </a:lvl6pPr>
            <a:lvl7pPr marL="2743451" indent="0">
              <a:buNone/>
              <a:defRPr sz="900"/>
            </a:lvl7pPr>
            <a:lvl8pPr marL="3200693" indent="0">
              <a:buNone/>
              <a:defRPr sz="900"/>
            </a:lvl8pPr>
            <a:lvl9pPr marL="36579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84200"/>
            <a:ext cx="4572000" cy="5588000"/>
          </a:xfrm>
        </p:spPr>
        <p:txBody>
          <a:bodyPr>
            <a:normAutofit/>
          </a:bodyPr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 baseline="0"/>
            </a:lvl8pPr>
            <a:lvl9pPr>
              <a:defRPr sz="15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81840-19D1-42DD-BEE9-63646B60F110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D586E-D8FA-4D27-8256-9F0CDB408034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701800"/>
            <a:ext cx="3048000" cy="2438400"/>
          </a:xfrm>
        </p:spPr>
        <p:txBody>
          <a:bodyPr>
            <a:normAutofit/>
          </a:bodyPr>
          <a:lstStyle>
            <a:lvl1pPr algn="l">
              <a:defRPr sz="2101" b="0" cap="all" spc="15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241800"/>
            <a:ext cx="3048000" cy="19304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457242" indent="0">
              <a:buNone/>
              <a:defRPr sz="1200"/>
            </a:lvl2pPr>
            <a:lvl3pPr marL="914484" indent="0">
              <a:buNone/>
              <a:defRPr sz="975"/>
            </a:lvl3pPr>
            <a:lvl4pPr marL="1371726" indent="0">
              <a:buNone/>
              <a:defRPr sz="900"/>
            </a:lvl4pPr>
            <a:lvl5pPr marL="1828967" indent="0">
              <a:buNone/>
              <a:defRPr sz="900"/>
            </a:lvl5pPr>
            <a:lvl6pPr marL="2286210" indent="0">
              <a:buNone/>
              <a:defRPr sz="900"/>
            </a:lvl6pPr>
            <a:lvl7pPr marL="2743451" indent="0">
              <a:buNone/>
              <a:defRPr sz="900"/>
            </a:lvl7pPr>
            <a:lvl8pPr marL="3200693" indent="0">
              <a:buNone/>
              <a:defRPr sz="900"/>
            </a:lvl8pPr>
            <a:lvl9pPr marL="36579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114800" y="584200"/>
            <a:ext cx="4572000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>
              <a:buNone/>
              <a:defRPr sz="2101"/>
            </a:lvl1pPr>
            <a:lvl2pPr marL="457242" indent="0">
              <a:buNone/>
              <a:defRPr sz="2776"/>
            </a:lvl2pPr>
            <a:lvl3pPr marL="914484" indent="0">
              <a:buNone/>
              <a:defRPr sz="2401"/>
            </a:lvl3pPr>
            <a:lvl4pPr marL="1371726" indent="0">
              <a:buNone/>
              <a:defRPr sz="2026"/>
            </a:lvl4pPr>
            <a:lvl5pPr marL="1828967" indent="0">
              <a:buNone/>
              <a:defRPr sz="2026"/>
            </a:lvl5pPr>
            <a:lvl6pPr marL="2286210" indent="0">
              <a:buNone/>
              <a:defRPr sz="2026"/>
            </a:lvl6pPr>
            <a:lvl7pPr marL="2743451" indent="0">
              <a:buNone/>
              <a:defRPr sz="2026"/>
            </a:lvl7pPr>
            <a:lvl8pPr marL="3200693" indent="0">
              <a:buNone/>
              <a:defRPr sz="2026"/>
            </a:lvl8pPr>
            <a:lvl9pPr marL="3657935" indent="0">
              <a:buNone/>
              <a:defRPr sz="2026"/>
            </a:lvl9pPr>
          </a:lstStyle>
          <a:p>
            <a:pPr lvl="0"/>
            <a:r>
              <a:rPr lang="en-US" noProof="0" dirty="0"/>
              <a:t>Click icon to add picture</a:t>
            </a:r>
            <a:endParaRPr noProof="0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A3CEA-658B-487C-874A-F590E6E95859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42960-2406-4072-90F7-D786B2C6C69E}" type="slidenum">
              <a:rPr lang="ro-RO"/>
              <a:pPr/>
              <a:t>‹#›</a:t>
            </a:fld>
            <a:endParaRPr lang="ro-RO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left lines"/>
          <p:cNvGrpSpPr>
            <a:grpSpLocks/>
          </p:cNvGrpSpPr>
          <p:nvPr/>
        </p:nvGrpSpPr>
        <p:grpSpPr bwMode="auto">
          <a:xfrm>
            <a:off x="-12700" y="-3175"/>
            <a:ext cx="615950" cy="5229225"/>
            <a:chOff x="-11906" y="-2381"/>
            <a:chExt cx="615155" cy="3921919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B4C47C32-D5BB-4A6C-A506-4D2AE6A8E243}"/>
                </a:ext>
              </a:extLst>
            </p:cNvPr>
            <p:cNvSpPr/>
            <p:nvPr/>
          </p:nvSpPr>
          <p:spPr>
            <a:xfrm>
              <a:off x="-8735" y="0"/>
              <a:ext cx="611984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solidFill>
                <a:srgbClr val="2D5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xmlns="" id="{67641831-0853-4921-95D7-7CF23AB15BCA}"/>
                </a:ext>
              </a:extLst>
            </p:cNvPr>
            <p:cNvSpPr/>
            <p:nvPr/>
          </p:nvSpPr>
          <p:spPr>
            <a:xfrm>
              <a:off x="-11906" y="0"/>
              <a:ext cx="410632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solidFill>
                <a:srgbClr val="2D5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xmlns="" id="{6F8F02A6-07DE-43AC-94D3-E81C964DCEA7}"/>
                </a:ext>
              </a:extLst>
            </p:cNvPr>
            <p:cNvSpPr/>
            <p:nvPr/>
          </p:nvSpPr>
          <p:spPr>
            <a:xfrm>
              <a:off x="-7150" y="-2381"/>
              <a:ext cx="239404" cy="2976563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solidFill>
                <a:srgbClr val="2D51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8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dirty="0"/>
            </a:p>
          </p:txBody>
        </p:sp>
      </p:grpSp>
      <p:sp>
        <p:nvSpPr>
          <p:cNvPr id="1027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849313"/>
            <a:ext cx="777240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99" tIns="60949" rIns="121899" bIns="6094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76475"/>
            <a:ext cx="777240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C46A1A-9152-4DD0-B921-8D8E68998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4400" y="6356350"/>
            <a:ext cx="1676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defTabSz="914484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876B20-DE9E-4C93-928A-5E31618FBDAC}" type="datetimeFigureOut">
              <a:rPr lang="en-US"/>
              <a:pPr>
                <a:defRPr/>
              </a:pPr>
              <a:t>10/16/2018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DD6FB3-5214-4646-8564-46E69E390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defTabSz="914484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2F8D9E-23E1-45CA-BFF6-9DE912213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121899" tIns="60949" rIns="121899" bIns="60949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900">
                <a:solidFill>
                  <a:srgbClr val="FFFFFF"/>
                </a:solidFill>
              </a:defRPr>
            </a:lvl1pPr>
          </a:lstStyle>
          <a:p>
            <a:fld id="{0B4B6ADA-3696-457C-B801-13987760BE92}" type="slidenum">
              <a:rPr lang="ro-RO"/>
              <a:pPr/>
              <a:t>‹#›</a:t>
            </a:fld>
            <a:endParaRPr lang="ro-RO"/>
          </a:p>
        </p:txBody>
      </p:sp>
      <p:pic>
        <p:nvPicPr>
          <p:cNvPr id="1032" name="Imagine 3" descr="Image result for sigla ue"/>
          <p:cNvPicPr>
            <a:picLocks noChangeAspect="1" noChangeArrowheads="1"/>
          </p:cNvPicPr>
          <p:nvPr/>
        </p:nvPicPr>
        <p:blipFill>
          <a:blip r:embed="rId13" cstate="print"/>
          <a:srcRect l="3712" r="69060" b="14035"/>
          <a:stretch>
            <a:fillRect/>
          </a:stretch>
        </p:blipFill>
        <p:spPr bwMode="auto">
          <a:xfrm>
            <a:off x="1255713" y="95250"/>
            <a:ext cx="939800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6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60850" y="58738"/>
            <a:ext cx="815975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7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497763" y="95250"/>
            <a:ext cx="854075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Imagine 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35875" y="6026150"/>
            <a:ext cx="715963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Imagine 5" descr="Image result for sigla isj iasi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255713" y="6026150"/>
            <a:ext cx="2727325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Imagine 7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272088" y="6164263"/>
            <a:ext cx="10731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35" r:id="rId1"/>
    <p:sldLayoutId id="2147483726" r:id="rId2"/>
    <p:sldLayoutId id="214748373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 spd="med">
    <p:fade/>
  </p:transition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2D518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D518C"/>
          </a:solidFill>
          <a:latin typeface="Calibri" panose="020F0502020204030204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D518C"/>
          </a:solidFill>
          <a:latin typeface="Calibri" panose="020F0502020204030204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D518C"/>
          </a:solidFill>
          <a:latin typeface="Calibri" panose="020F0502020204030204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2D518C"/>
          </a:solidFill>
          <a:latin typeface="Calibri" panose="020F0502020204030204" pitchFamily="34" charset="0"/>
        </a:defRPr>
      </a:lvl5pPr>
      <a:lvl6pPr marL="342991" algn="l" defTabSz="913453" rtl="0" fontAlgn="base">
        <a:lnSpc>
          <a:spcPct val="90000"/>
        </a:lnSpc>
        <a:spcBef>
          <a:spcPct val="0"/>
        </a:spcBef>
        <a:spcAft>
          <a:spcPct val="0"/>
        </a:spcAft>
        <a:defRPr sz="2701">
          <a:solidFill>
            <a:srgbClr val="2D518C"/>
          </a:solidFill>
          <a:latin typeface="Calibri" panose="020F0502020204030204" pitchFamily="34" charset="0"/>
        </a:defRPr>
      </a:lvl6pPr>
      <a:lvl7pPr marL="685983" algn="l" defTabSz="913453" rtl="0" fontAlgn="base">
        <a:lnSpc>
          <a:spcPct val="90000"/>
        </a:lnSpc>
        <a:spcBef>
          <a:spcPct val="0"/>
        </a:spcBef>
        <a:spcAft>
          <a:spcPct val="0"/>
        </a:spcAft>
        <a:defRPr sz="2701">
          <a:solidFill>
            <a:srgbClr val="2D518C"/>
          </a:solidFill>
          <a:latin typeface="Calibri" panose="020F0502020204030204" pitchFamily="34" charset="0"/>
        </a:defRPr>
      </a:lvl7pPr>
      <a:lvl8pPr marL="1028974" algn="l" defTabSz="913453" rtl="0" fontAlgn="base">
        <a:lnSpc>
          <a:spcPct val="90000"/>
        </a:lnSpc>
        <a:spcBef>
          <a:spcPct val="0"/>
        </a:spcBef>
        <a:spcAft>
          <a:spcPct val="0"/>
        </a:spcAft>
        <a:defRPr sz="2701">
          <a:solidFill>
            <a:srgbClr val="2D518C"/>
          </a:solidFill>
          <a:latin typeface="Calibri" panose="020F0502020204030204" pitchFamily="34" charset="0"/>
        </a:defRPr>
      </a:lvl8pPr>
      <a:lvl9pPr marL="1371966" algn="l" defTabSz="913453" rtl="0" fontAlgn="base">
        <a:lnSpc>
          <a:spcPct val="90000"/>
        </a:lnSpc>
        <a:spcBef>
          <a:spcPct val="0"/>
        </a:spcBef>
        <a:spcAft>
          <a:spcPct val="0"/>
        </a:spcAft>
        <a:defRPr sz="2701">
          <a:solidFill>
            <a:srgbClr val="2D518C"/>
          </a:solidFill>
          <a:latin typeface="Calibri" panose="020F0502020204030204" pitchFamily="34" charset="0"/>
        </a:defRPr>
      </a:lvl9pPr>
    </p:titleStyle>
    <p:bodyStyle>
      <a:lvl1pPr marL="227013" indent="-227013" algn="l" defTabSz="912813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2D518C"/>
        </a:buClr>
        <a:buSzPct val="100000"/>
        <a:buFont typeface="Wingdings" pitchFamily="2" charset="2"/>
        <a:buChar char="ü"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455613" indent="-171450" algn="l" defTabSz="912813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rgbClr val="2D518C"/>
        </a:buClr>
        <a:buSzPct val="80000"/>
        <a:buFont typeface="Wingdings" pitchFamily="2" charset="2"/>
        <a:buChar char="ü"/>
        <a:defRPr kern="1200">
          <a:solidFill>
            <a:schemeClr val="bg1"/>
          </a:solidFill>
          <a:latin typeface="+mn-lt"/>
          <a:ea typeface="+mn-ea"/>
          <a:cs typeface="+mn-cs"/>
        </a:defRPr>
      </a:lvl2pPr>
      <a:lvl3pPr marL="684213" indent="-171450" algn="l" defTabSz="912813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rgbClr val="2D518C"/>
        </a:buClr>
        <a:buSzPct val="80000"/>
        <a:buFont typeface="Wingdings" pitchFamily="2" charset="2"/>
        <a:buChar char="ü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912813" indent="-171450" algn="l" defTabSz="912813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rgbClr val="2D518C"/>
        </a:buClr>
        <a:buSzPct val="80000"/>
        <a:buFont typeface="Wingdings" pitchFamily="2" charset="2"/>
        <a:buChar char="ü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141413" indent="-171450" algn="l" defTabSz="912813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rgbClr val="2D518C"/>
        </a:buClr>
        <a:buSzPct val="80000"/>
        <a:buFont typeface="Wingdings" pitchFamily="2" charset="2"/>
        <a:buChar char="ü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371726" indent="-173752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347" indent="-173752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967" indent="-173752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80000"/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057589" indent="-173752" algn="l" defTabSz="914484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80000"/>
        <a:buFont typeface="Arial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2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84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26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67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1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51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93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35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 noChangeArrowheads="1"/>
          </p:cNvSpPr>
          <p:nvPr>
            <p:ph type="ctrTitle"/>
          </p:nvPr>
        </p:nvSpPr>
        <p:spPr>
          <a:xfrm>
            <a:off x="1187450" y="1244600"/>
            <a:ext cx="6553200" cy="163671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o-RO" altLang="en-US" sz="2400" dirty="0" smtClean="0"/>
              <a:t>”Multiplicarea metodelor de Educație și a Competențelor prin Adaptarea la Nevoile Industriilor Competitive - EMPLOY MECHANICS!”</a:t>
            </a:r>
            <a:br>
              <a:rPr lang="ro-RO" altLang="en-US" sz="2400" dirty="0" smtClean="0"/>
            </a:br>
            <a:r>
              <a:rPr lang="ro-RO" altLang="en-US" sz="2400" dirty="0" smtClean="0"/>
              <a:t>Cod SMIS: 108847</a:t>
            </a:r>
            <a:endParaRPr lang="ro-RO" altLang="en-US" sz="2400" dirty="0" smtClean="0">
              <a:latin typeface="Arial" panose="020B0604020202020204" pitchFamily="34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7F81E88B-DE66-4A4D-A368-5A2F016DDB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7138" y="5013325"/>
            <a:ext cx="3997325" cy="633413"/>
          </a:xfrm>
        </p:spPr>
        <p:txBody>
          <a:bodyPr rtlCol="0"/>
          <a:lstStyle/>
          <a:p>
            <a:pPr algn="ctr" defTabSz="914484" eaLnBrk="1" fontAlgn="auto" hangingPunct="1">
              <a:spcAft>
                <a:spcPts val="0"/>
              </a:spcAft>
              <a:defRPr/>
            </a:pPr>
            <a:r>
              <a:rPr lang="ro-RO" altLang="ro-RO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" panose="020B0502040204020203" pitchFamily="34" charset="0"/>
              </a:rPr>
              <a:t>Prezentare</a:t>
            </a:r>
            <a:r>
              <a:rPr lang="en-GB" altLang="ro-RO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" panose="020B0502040204020203" pitchFamily="34" charset="0"/>
              </a:rPr>
              <a:t> general</a:t>
            </a:r>
            <a:r>
              <a:rPr lang="ro-RO" altLang="ro-RO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" panose="020B0502040204020203" pitchFamily="34" charset="0"/>
              </a:rPr>
              <a:t>ă</a:t>
            </a:r>
            <a:endParaRPr lang="en-US" altLang="ro-RO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egoe UI" panose="020B0502040204020203" pitchFamily="34" charset="0"/>
            </a:endParaRP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4388" y="3141663"/>
            <a:ext cx="4759325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altLang="ro-RO" dirty="0" smtClean="0"/>
              <a:t>Recrutare</a:t>
            </a:r>
            <a:r>
              <a:rPr lang="ro-RO" altLang="ro-RO" dirty="0" smtClean="0"/>
              <a:t>a</a:t>
            </a:r>
            <a:r>
              <a:rPr lang="it-IT" altLang="ro-RO" dirty="0" smtClean="0"/>
              <a:t>, selecţi</a:t>
            </a:r>
            <a:r>
              <a:rPr lang="ro-RO" altLang="ro-RO" dirty="0" smtClean="0"/>
              <a:t>a</a:t>
            </a:r>
            <a:r>
              <a:rPr lang="it-IT" altLang="ro-RO" dirty="0" smtClean="0"/>
              <a:t> şi înregistrarea GT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en-US" sz="2600" b="1" smtClean="0"/>
              <a:t>Identificarea grupului țintă s</a:t>
            </a:r>
            <a:r>
              <a:rPr lang="ro-RO" altLang="ro-RO" sz="2600" smtClean="0">
                <a:cs typeface="Segoe UI" pitchFamily="34" charset="0"/>
              </a:rPr>
              <a:t>e va realiza prin aplicarea unei </a:t>
            </a:r>
            <a:r>
              <a:rPr lang="ro-RO" altLang="ro-RO" sz="2600" b="1" smtClean="0">
                <a:cs typeface="Segoe UI" pitchFamily="34" charset="0"/>
              </a:rPr>
              <a:t>metodologii specifice</a:t>
            </a:r>
            <a:endParaRPr lang="ro-RO" altLang="ro-RO" sz="2600" smtClean="0">
              <a:cs typeface="Segoe UI" pitchFamily="34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600" b="1" smtClean="0">
                <a:cs typeface="Segoe UI" pitchFamily="34" charset="0"/>
              </a:rPr>
              <a:t>Selectarea grupului țintă</a:t>
            </a:r>
            <a:r>
              <a:rPr lang="ro-RO" altLang="ro-RO" sz="2600" smtClean="0">
                <a:cs typeface="Segoe UI" pitchFamily="34" charset="0"/>
              </a:rPr>
              <a:t> se va realiza în baza </a:t>
            </a:r>
            <a:r>
              <a:rPr lang="ro-RO" altLang="ro-RO" sz="2600" b="1" smtClean="0">
                <a:cs typeface="Segoe UI" pitchFamily="34" charset="0"/>
              </a:rPr>
              <a:t>metodologiei de selecție</a:t>
            </a:r>
            <a:r>
              <a:rPr lang="ro-RO" altLang="ro-RO" sz="2600" smtClean="0">
                <a:cs typeface="Segoe UI" pitchFamily="34" charset="0"/>
              </a:rPr>
              <a:t> </a:t>
            </a:r>
            <a:r>
              <a:rPr lang="ro-RO" altLang="ro-RO" sz="2600" b="1" smtClean="0">
                <a:cs typeface="Segoe UI" pitchFamily="34" charset="0"/>
              </a:rPr>
              <a:t>a GT 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600" smtClean="0">
                <a:cs typeface="Segoe UI" pitchFamily="34" charset="0"/>
              </a:rPr>
              <a:t>Comunicarea si implicarea activă a unităților de învățământ  din proiect  se va realiza prin  </a:t>
            </a:r>
            <a:r>
              <a:rPr lang="ro-RO" altLang="ro-RO" sz="2600" b="1" smtClean="0">
                <a:cs typeface="Segoe UI" pitchFamily="34" charset="0"/>
              </a:rPr>
              <a:t>directorii școlilor</a:t>
            </a:r>
            <a:r>
              <a:rPr lang="ro-RO" altLang="ro-RO" sz="2600" smtClean="0">
                <a:cs typeface="Segoe UI" pitchFamily="34" charset="0"/>
              </a:rPr>
              <a:t> și </a:t>
            </a:r>
            <a:r>
              <a:rPr lang="ro-RO" altLang="ro-RO" sz="2600" b="1" smtClean="0">
                <a:cs typeface="Segoe UI" pitchFamily="34" charset="0"/>
              </a:rPr>
              <a:t>responsabilii de grup țintă</a:t>
            </a:r>
            <a:r>
              <a:rPr lang="ro-RO" altLang="ro-RO" sz="2600" smtClean="0">
                <a:cs typeface="Segoe UI" pitchFamily="34" charset="0"/>
              </a:rPr>
              <a:t>.</a:t>
            </a:r>
            <a:r>
              <a:rPr lang="ro-RO" altLang="ro-RO" sz="2600" b="1" smtClean="0">
                <a:cs typeface="Segoe UI" pitchFamily="34" charset="0"/>
              </a:rPr>
              <a:t> </a:t>
            </a:r>
            <a:r>
              <a:rPr lang="ro-RO" altLang="ro-RO" sz="2600" smtClean="0">
                <a:cs typeface="Segoe UI" pitchFamily="34" charset="0"/>
              </a:rPr>
              <a:t>Aceștia</a:t>
            </a:r>
            <a:r>
              <a:rPr lang="ro-RO" altLang="ro-RO" sz="2600" b="1" smtClean="0">
                <a:cs typeface="Segoe UI" pitchFamily="34" charset="0"/>
              </a:rPr>
              <a:t> </a:t>
            </a:r>
            <a:r>
              <a:rPr lang="ro-RO" altLang="ro-RO" sz="2600" smtClean="0">
                <a:cs typeface="Segoe UI" pitchFamily="34" charset="0"/>
              </a:rPr>
              <a:t>vor asigura: implementarea procedurilor, participarea elevilor la activitățile proiectului, atingerea obiectivelor și rezultatelor proiectului.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altLang="ro-RO" sz="2400" dirty="0" smtClean="0"/>
              <a:t>Recrutare</a:t>
            </a:r>
            <a:r>
              <a:rPr lang="ro-RO" altLang="ro-RO" sz="2400" dirty="0" smtClean="0"/>
              <a:t>a</a:t>
            </a:r>
            <a:r>
              <a:rPr lang="it-IT" altLang="ro-RO" sz="2400" dirty="0" smtClean="0"/>
              <a:t>, selecţi</a:t>
            </a:r>
            <a:r>
              <a:rPr lang="ro-RO" altLang="ro-RO" sz="2400" dirty="0" smtClean="0"/>
              <a:t>a</a:t>
            </a:r>
            <a:r>
              <a:rPr lang="it-IT" altLang="ro-RO" sz="2400" dirty="0" smtClean="0"/>
              <a:t> şi înregistrarea GT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600" b="1" smtClean="0">
                <a:cs typeface="Segoe UI" pitchFamily="34" charset="0"/>
              </a:rPr>
              <a:t>Activitatea de recrutare, selecţie şi înregistrare a GT -</a:t>
            </a:r>
            <a:r>
              <a:rPr lang="ro-RO" altLang="ro-RO" sz="2600" smtClean="0">
                <a:cs typeface="Segoe UI" pitchFamily="34" charset="0"/>
              </a:rPr>
              <a:t> se va realiza în patru etape: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600" smtClean="0">
                <a:cs typeface="Segoe UI" pitchFamily="34" charset="0"/>
              </a:rPr>
              <a:t> Etapa 1 – organizarea de sesiuni de informare privind oportunitățile oferite prin participarea la activitățile proiectului; 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600" smtClean="0">
                <a:cs typeface="Segoe UI" pitchFamily="34" charset="0"/>
              </a:rPr>
              <a:t> Etapa 2 – depunerea dosarului de candidatură și evaluarea administrativă a acestuia; 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600" smtClean="0">
                <a:cs typeface="Segoe UI" pitchFamily="34" charset="0"/>
              </a:rPr>
              <a:t> Etapa 3 – selecția participanților și înregistrarea oficială în GT; 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600" smtClean="0">
                <a:cs typeface="Segoe UI" pitchFamily="34" charset="0"/>
              </a:rPr>
              <a:t> Etapa 4 – selecția pentru activități de antreprenoriat (în baza consilierii și orientării GT). </a:t>
            </a: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2513"/>
            <a:ext cx="7772400" cy="1152525"/>
          </a:xfrm>
        </p:spPr>
        <p:txBody>
          <a:bodyPr/>
          <a:lstStyle/>
          <a:p>
            <a:r>
              <a:rPr lang="ro-RO" altLang="en-US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Etapa 1 – organizarea de sesiuni de informare privind oportunitățile oferite prin participarea la activitățile proiectului</a:t>
            </a:r>
            <a:endParaRPr lang="en-GB" sz="2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5038"/>
            <a:ext cx="7772400" cy="3959225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600" smtClean="0">
                <a:cs typeface="Segoe UI" pitchFamily="34" charset="0"/>
              </a:rPr>
              <a:t>ETAPA 1 consta în organizarea de </a:t>
            </a:r>
            <a:r>
              <a:rPr lang="ro-RO" altLang="ro-RO" sz="2600" b="1" smtClean="0">
                <a:cs typeface="Segoe UI" pitchFamily="34" charset="0"/>
              </a:rPr>
              <a:t>sesiuni de informare</a:t>
            </a:r>
            <a:r>
              <a:rPr lang="ro-RO" altLang="ro-RO" sz="2600" smtClean="0">
                <a:cs typeface="Segoe UI" pitchFamily="34" charset="0"/>
              </a:rPr>
              <a:t> privind oportunitățile oferite prin participarea la activitățile proiectului. 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600" smtClean="0">
                <a:cs typeface="Segoe UI" pitchFamily="34" charset="0"/>
              </a:rPr>
              <a:t>În cadrul sesiunilor de informare participanților li se va prezenta proiectul și activitățile sale și se vor disemina cele </a:t>
            </a:r>
            <a:r>
              <a:rPr lang="ro-RO" altLang="ro-RO" sz="2600" b="1" smtClean="0">
                <a:cs typeface="Segoe UI" pitchFamily="34" charset="0"/>
              </a:rPr>
              <a:t>3500 de flyere</a:t>
            </a:r>
            <a:r>
              <a:rPr lang="ro-RO" altLang="ro-RO" sz="2600" smtClean="0">
                <a:cs typeface="Segoe UI" pitchFamily="34" charset="0"/>
              </a:rPr>
              <a:t> 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600" smtClean="0">
                <a:cs typeface="Segoe UI" pitchFamily="34" charset="0"/>
              </a:rPr>
              <a:t>Membrii structurii parteneriale se vor asigura ca cei care participă în cadrul proiectului sunt informați în mod specific cu privire la sprijinul acordat prin FSE</a:t>
            </a: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2513"/>
            <a:ext cx="7772400" cy="1152525"/>
          </a:xfrm>
        </p:spPr>
        <p:txBody>
          <a:bodyPr/>
          <a:lstStyle/>
          <a:p>
            <a:r>
              <a:rPr lang="pt-BR" altLang="en-US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Etapa 2 – depunerea dosarului de candidatură și evaluarea administrativă a acestuia</a:t>
            </a:r>
            <a:endParaRPr lang="en-GB" sz="2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5038"/>
            <a:ext cx="7772400" cy="3959225"/>
          </a:xfrm>
        </p:spPr>
        <p:txBody>
          <a:bodyPr/>
          <a:lstStyle/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None/>
            </a:pPr>
            <a:r>
              <a:rPr lang="ro-RO" altLang="ro-RO" smtClean="0">
                <a:cs typeface="Segoe UI" pitchFamily="34" charset="0"/>
              </a:rPr>
              <a:t>ETAPA 2 – constă în depunerea dosarului de candidatură și evaluarea administrativă a dosarelor în funcție de: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mtClean="0">
                <a:cs typeface="Segoe UI" pitchFamily="34" charset="0"/>
              </a:rPr>
              <a:t>criteriile de eligibilitate a GT precizate în cererea de finanțare;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mtClean="0">
                <a:cs typeface="Segoe UI" pitchFamily="34" charset="0"/>
              </a:rPr>
              <a:t>principiul egalității de șanse și non-discriminării;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mtClean="0">
                <a:cs typeface="Segoe UI" pitchFamily="34" charset="0"/>
              </a:rPr>
              <a:t>regula “primul venit, primul servit” – în acest sens, candidații care îndeplinesc criteriile de eligibilitate și totodată au depus dosarul de înscriere complet, în termenii specificați sunt departajați în etapa a treia.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None/>
            </a:pPr>
            <a:r>
              <a:rPr lang="ro-RO" altLang="ro-RO" smtClean="0">
                <a:cs typeface="Segoe UI" pitchFamily="34" charset="0"/>
              </a:rPr>
              <a:t>În aceasta etapă, vor fi respinși administrativ: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mtClean="0">
                <a:cs typeface="Segoe UI" pitchFamily="34" charset="0"/>
              </a:rPr>
              <a:t>candidații care au transmis dosarul de înscriere într-o altă perioadă decât cea menționată în anunțul de recrutare;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mtClean="0">
                <a:cs typeface="Segoe UI" pitchFamily="34" charset="0"/>
              </a:rPr>
              <a:t>candidații care nu au dosarul de recrutare complet în conformitate cu documentele solicitate; 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2513"/>
            <a:ext cx="7772400" cy="1152525"/>
          </a:xfrm>
        </p:spPr>
        <p:txBody>
          <a:bodyPr/>
          <a:lstStyle/>
          <a:p>
            <a:r>
              <a:rPr lang="ro-RO" alt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Dosarul de grup țintă</a:t>
            </a:r>
            <a:endParaRPr lang="en-GB" sz="2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5038"/>
            <a:ext cx="7772400" cy="3959225"/>
          </a:xfrm>
        </p:spPr>
        <p:txBody>
          <a:bodyPr/>
          <a:lstStyle/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  <a:buFont typeface="Wingdings" pitchFamily="2" charset="2"/>
              <a:buNone/>
            </a:pPr>
            <a:r>
              <a:rPr lang="ro-RO" altLang="ro-RO" sz="2200" smtClean="0">
                <a:cs typeface="Segoe UI" pitchFamily="34" charset="0"/>
              </a:rPr>
              <a:t>Dosarul de grup țintă al fiecărui candidat va fi compus din următoarele documente: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z="2200" smtClean="0">
                <a:cs typeface="Segoe UI" pitchFamily="34" charset="0"/>
              </a:rPr>
              <a:t>Scrisoarea de motivație, semnată;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z="2200" smtClean="0">
                <a:cs typeface="Segoe UI" pitchFamily="34" charset="0"/>
              </a:rPr>
              <a:t>Formular POCU de înscriere în grupul țintă, completat integral, semnat;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z="2200" smtClean="0">
                <a:cs typeface="Segoe UI" pitchFamily="34" charset="0"/>
              </a:rPr>
              <a:t>Acord privind prelucrarea datelor personale semnat;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z="2200" smtClean="0">
                <a:cs typeface="Segoe UI" pitchFamily="34" charset="0"/>
              </a:rPr>
              <a:t>Copie după certificat de naștere,  CI/BI conform cu originalul, semnată;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z="2200" smtClean="0">
                <a:cs typeface="Segoe UI" pitchFamily="34" charset="0"/>
              </a:rPr>
              <a:t>Scrisoare de recomandare semnată de un profesor/asistent social/alte persoane relevante;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450"/>
              </a:spcBef>
            </a:pPr>
            <a:r>
              <a:rPr lang="ro-RO" altLang="ro-RO" sz="2200" smtClean="0">
                <a:cs typeface="Segoe UI" pitchFamily="34" charset="0"/>
              </a:rPr>
              <a:t>Documente care atestă apartenența la o categorie de grup țintă (de ex. adeverință școlară.) </a:t>
            </a: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2513"/>
            <a:ext cx="7772400" cy="1152525"/>
          </a:xfrm>
        </p:spPr>
        <p:txBody>
          <a:bodyPr/>
          <a:lstStyle/>
          <a:p>
            <a:r>
              <a:rPr lang="pt-BR" altLang="en-US" sz="2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Etapa 3 – selecția participanților și înregistrarea oficială în GT</a:t>
            </a:r>
            <a:endParaRPr lang="en-GB" sz="2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5038"/>
            <a:ext cx="7772400" cy="3959225"/>
          </a:xfrm>
        </p:spPr>
        <p:txBody>
          <a:bodyPr/>
          <a:lstStyle/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400" smtClean="0">
                <a:cs typeface="Segoe UI" pitchFamily="34" charset="0"/>
              </a:rPr>
              <a:t>ETAPA 3 - responsabilii grupului țintă vor selecta și înregistra oficial în baza de date a grupului țintă toți candidații selectați și vor întocmi dosarul complet al acestora.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400" smtClean="0">
                <a:cs typeface="Segoe UI" pitchFamily="34" charset="0"/>
              </a:rPr>
              <a:t>După evaluarea administrativă a candidaților criteriile de departajare în această etapă fac referire la: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400" smtClean="0">
                <a:cs typeface="Segoe UI" pitchFamily="34" charset="0"/>
              </a:rPr>
              <a:t>evaluarea scrisorii de motivație și a celei de recomandare ;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400" smtClean="0">
                <a:cs typeface="Segoe UI" pitchFamily="34" charset="0"/>
              </a:rPr>
              <a:t>data înscrierii dosarului de candidatură.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400" b="1" smtClean="0">
                <a:cs typeface="Segoe UI" pitchFamily="34" charset="0"/>
              </a:rPr>
              <a:t>NOTĂ: vor avea prioritate elevi vulnerabili, cu statut economic scăzut și/sau cu dizabilități. </a:t>
            </a: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2513"/>
            <a:ext cx="7772400" cy="1152525"/>
          </a:xfrm>
        </p:spPr>
        <p:txBody>
          <a:bodyPr/>
          <a:lstStyle/>
          <a:p>
            <a:r>
              <a:rPr lang="ro-RO" altLang="ro-RO" sz="2200" smtClean="0">
                <a:effectLst>
                  <a:outerShdw blurRad="38100" dist="38100" dir="2700000" algn="tl">
                    <a:srgbClr val="C0C0C0"/>
                  </a:outerShdw>
                </a:effectLst>
                <a:cs typeface="Segoe UI" pitchFamily="34" charset="0"/>
              </a:rPr>
              <a:t>ETAPA 4 – Menținerea elevilor în GT, asigurarea participării acestora la activităților proiectului, completarea grupului țintă.</a:t>
            </a:r>
            <a:br>
              <a:rPr lang="ro-RO" altLang="ro-RO" sz="2200" smtClean="0">
                <a:effectLst>
                  <a:outerShdw blurRad="38100" dist="38100" dir="2700000" algn="tl">
                    <a:srgbClr val="C0C0C0"/>
                  </a:outerShdw>
                </a:effectLst>
                <a:cs typeface="Segoe UI" pitchFamily="34" charset="0"/>
              </a:rPr>
            </a:br>
            <a:r>
              <a:rPr lang="pt-BR" alt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o-RO" alt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</a:t>
            </a:r>
            <a:r>
              <a:rPr lang="pt-BR" alt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elecția </a:t>
            </a:r>
            <a:r>
              <a:rPr lang="ro-RO" alt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elevilor </a:t>
            </a:r>
            <a:r>
              <a:rPr lang="pt-BR" altLang="en-US" sz="2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pentru activități de antreprenoriat</a:t>
            </a:r>
            <a:endParaRPr lang="en-GB" sz="22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420938"/>
            <a:ext cx="7772400" cy="3743325"/>
          </a:xfrm>
        </p:spPr>
        <p:txBody>
          <a:bodyPr/>
          <a:lstStyle/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300" b="1" smtClean="0">
                <a:cs typeface="Segoe UI" pitchFamily="34" charset="0"/>
              </a:rPr>
              <a:t>Responsabilii de grup țintă: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300" b="1" smtClean="0">
                <a:cs typeface="Segoe UI" pitchFamily="34" charset="0"/>
              </a:rPr>
              <a:t>vor crea o bază de date cu datele de contact a grupului ținta</a:t>
            </a:r>
            <a:r>
              <a:rPr lang="ro-RO" altLang="ro-RO" sz="2300" smtClean="0">
                <a:cs typeface="Segoe UI" pitchFamily="34" charset="0"/>
              </a:rPr>
              <a:t> în vederea stabilirii activităților și modalitatea de implicare a grupului țintă în activitățile din proiect.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300" b="1" smtClean="0">
                <a:cs typeface="Segoe UI" pitchFamily="34" charset="0"/>
              </a:rPr>
              <a:t>vor comunica continuu și eficient </a:t>
            </a:r>
            <a:r>
              <a:rPr lang="ro-RO" altLang="ro-RO" sz="2300" smtClean="0">
                <a:cs typeface="Segoe UI" pitchFamily="34" charset="0"/>
              </a:rPr>
              <a:t>cu elevii din GT,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300" b="1" smtClean="0">
                <a:cs typeface="Segoe UI" pitchFamily="34" charset="0"/>
              </a:rPr>
              <a:t>vor răspunde neclarităților sau întrebărilor</a:t>
            </a:r>
            <a:r>
              <a:rPr lang="ro-RO" altLang="ro-RO" sz="2300" smtClean="0">
                <a:cs typeface="Segoe UI" pitchFamily="34" charset="0"/>
              </a:rPr>
              <a:t>  elevilor cu privire la desfășurarea activităților proiectului și rolul lor. 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300" b="1" smtClean="0">
                <a:cs typeface="Segoe UI" pitchFamily="34" charset="0"/>
              </a:rPr>
              <a:t>vor asigura participarea elevilor cu înclinații spre antreprenoriat </a:t>
            </a:r>
            <a:r>
              <a:rPr lang="ro-RO" altLang="ro-RO" sz="2300" smtClean="0">
                <a:cs typeface="Segoe UI" pitchFamily="34" charset="0"/>
              </a:rPr>
              <a:t>(identificați</a:t>
            </a:r>
            <a:r>
              <a:rPr lang="ro-RO" altLang="ro-RO" sz="2300" b="1" smtClean="0">
                <a:cs typeface="Segoe UI" pitchFamily="34" charset="0"/>
              </a:rPr>
              <a:t> </a:t>
            </a:r>
            <a:r>
              <a:rPr lang="ro-RO" altLang="ro-RO" sz="2300" smtClean="0">
                <a:cs typeface="Segoe UI" pitchFamily="34" charset="0"/>
              </a:rPr>
              <a:t>în cadrul sesiunilor de consiliere și orientare profesională) la activitățile de înregistrare și dezvoltare a  firmelor de exercițiu/întreprinderilor simulate. 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ro-RO" smtClean="0">
                <a:effectLst>
                  <a:outerShdw blurRad="38100" dist="38100" dir="2700000" algn="tl">
                    <a:srgbClr val="C0C0C0"/>
                  </a:outerShdw>
                </a:effectLst>
                <a:cs typeface="Segoe UI" pitchFamily="34" charset="0"/>
              </a:rPr>
              <a:t>Organizarea și derularea programelor de învățare la locul de muncă - Stagii de practică</a:t>
            </a:r>
            <a:endParaRPr lang="en-GB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  <a:buFont typeface="Wingdings" pitchFamily="2" charset="2"/>
              <a:buNone/>
            </a:pPr>
            <a:r>
              <a:rPr lang="ro-RO" altLang="ro-RO" sz="2400" smtClean="0">
                <a:cs typeface="Segoe UI" pitchFamily="34" charset="0"/>
              </a:rPr>
              <a:t>Stimularea participării elevilor la stagiile de practică prevăzute prin proiect (</a:t>
            </a:r>
            <a:r>
              <a:rPr lang="ro-RO" altLang="ro-RO" sz="2400" b="1" smtClean="0">
                <a:cs typeface="Segoe UI" pitchFamily="34" charset="0"/>
              </a:rPr>
              <a:t>4 săptămâni stagii de practică</a:t>
            </a:r>
            <a:r>
              <a:rPr lang="ro-RO" altLang="ro-RO" sz="2400" smtClean="0">
                <a:cs typeface="Segoe UI" pitchFamily="34" charset="0"/>
              </a:rPr>
              <a:t>) se va face și prin: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400" smtClean="0">
                <a:cs typeface="Segoe UI" pitchFamily="34" charset="0"/>
              </a:rPr>
              <a:t>subvenții pentru participanții la stagiile de practică (</a:t>
            </a:r>
            <a:r>
              <a:rPr lang="ro-RO" altLang="ro-RO" sz="2400" b="1" smtClean="0">
                <a:cs typeface="Segoe UI" pitchFamily="34" charset="0"/>
              </a:rPr>
              <a:t>150 lei/participant</a:t>
            </a:r>
            <a:r>
              <a:rPr lang="ro-RO" altLang="ro-RO" sz="2400" smtClean="0">
                <a:cs typeface="Segoe UI" pitchFamily="34" charset="0"/>
              </a:rPr>
              <a:t>);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400" smtClean="0">
                <a:cs typeface="Segoe UI" pitchFamily="34" charset="0"/>
              </a:rPr>
              <a:t>programe gratuite de transport (</a:t>
            </a:r>
            <a:r>
              <a:rPr lang="ro-RO" altLang="ro-RO" sz="2400" b="1" smtClean="0">
                <a:cs typeface="Segoe UI" pitchFamily="34" charset="0"/>
              </a:rPr>
              <a:t>15 lei/drum dus-întors/zi/participant</a:t>
            </a:r>
            <a:r>
              <a:rPr lang="ro-RO" altLang="ro-RO" sz="2400" smtClean="0">
                <a:cs typeface="Segoe UI" pitchFamily="34" charset="0"/>
              </a:rPr>
              <a:t>);</a:t>
            </a:r>
          </a:p>
          <a:p>
            <a:pPr marL="0" indent="0" algn="just" defTabSz="914400" eaLnBrk="1" hangingPunct="1">
              <a:lnSpc>
                <a:spcPct val="80000"/>
              </a:lnSpc>
              <a:spcBef>
                <a:spcPts val="750"/>
              </a:spcBef>
            </a:pPr>
            <a:r>
              <a:rPr lang="ro-RO" altLang="ro-RO" sz="2400" smtClean="0">
                <a:cs typeface="Segoe UI" pitchFamily="34" charset="0"/>
              </a:rPr>
              <a:t>asigurarea hranei in cadrul stagiilor de practică (</a:t>
            </a:r>
            <a:r>
              <a:rPr lang="ro-RO" altLang="ro-RO" sz="2400" b="1" smtClean="0">
                <a:cs typeface="Segoe UI" pitchFamily="34" charset="0"/>
              </a:rPr>
              <a:t>10,9 lei/pachet/zi/participant</a:t>
            </a:r>
            <a:r>
              <a:rPr lang="ro-RO" altLang="ro-RO" sz="2400" smtClean="0">
                <a:cs typeface="Segoe UI" pitchFamily="34" charset="0"/>
              </a:rPr>
              <a:t>).</a:t>
            </a:r>
            <a:endParaRPr lang="ro-RO" altLang="ro-RO" sz="2400" b="1" smtClean="0">
              <a:cs typeface="Segoe UI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Impactul estimat al proiectului asupra grupului țintă</a:t>
            </a:r>
            <a:endParaRPr lang="en-GB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marL="0" indent="0" algn="just" defTabSz="914400" eaLnBrk="1" hangingPunct="1">
              <a:spcBef>
                <a:spcPts val="225"/>
              </a:spcBef>
              <a:buFont typeface="Wingdings" pitchFamily="2" charset="2"/>
              <a:buNone/>
            </a:pPr>
            <a:r>
              <a:rPr lang="ro-RO" sz="1900" b="1" smtClean="0"/>
              <a:t>Impactul estimat al proiectului asupra grupului țintă</a:t>
            </a:r>
            <a:r>
              <a:rPr lang="ro-RO" sz="1900" smtClean="0"/>
              <a:t> în domeniul integrării pe piața muncii se fundamentează pe o serie de efecte multiplicatoare la nivelul fiecărui membru al GT în parte, după cum urmează: </a:t>
            </a:r>
            <a:endParaRPr lang="en-GB" sz="1900" smtClean="0"/>
          </a:p>
          <a:p>
            <a:pPr marL="0" indent="0" algn="just" defTabSz="914400" eaLnBrk="1" hangingPunct="1">
              <a:spcBef>
                <a:spcPts val="225"/>
              </a:spcBef>
            </a:pPr>
            <a:r>
              <a:rPr lang="ro-RO" sz="1900" smtClean="0"/>
              <a:t>integrarea mai rapidă în programul şcolar prin creşterea adaptabilității la acest tip de mediu;</a:t>
            </a:r>
            <a:endParaRPr lang="en-GB" sz="1900" smtClean="0"/>
          </a:p>
          <a:p>
            <a:pPr marL="0" indent="0" algn="just" defTabSz="914400" eaLnBrk="1" hangingPunct="1">
              <a:spcBef>
                <a:spcPts val="225"/>
              </a:spcBef>
            </a:pPr>
            <a:r>
              <a:rPr lang="ro-RO" sz="1900" smtClean="0"/>
              <a:t>stimularea şi dezvoltarea stimei de sine, a conștiinței propriei identități, a comunicării interpersonale şi a relaţionării cu alți membri ai comunității; </a:t>
            </a:r>
            <a:endParaRPr lang="en-GB" sz="1900" smtClean="0"/>
          </a:p>
          <a:p>
            <a:pPr marL="0" indent="0" algn="just" defTabSz="914400" eaLnBrk="1" hangingPunct="1">
              <a:spcBef>
                <a:spcPts val="225"/>
              </a:spcBef>
            </a:pPr>
            <a:r>
              <a:rPr lang="ro-RO" sz="1900" smtClean="0"/>
              <a:t>asigurarea unui cadru modern și sigur de desfășurare a stagiilor de practică;</a:t>
            </a:r>
            <a:endParaRPr lang="en-GB" sz="1900" smtClean="0"/>
          </a:p>
          <a:p>
            <a:pPr marL="0" indent="0" algn="just" defTabSz="914400" eaLnBrk="1" hangingPunct="1">
              <a:spcBef>
                <a:spcPts val="225"/>
              </a:spcBef>
            </a:pPr>
            <a:r>
              <a:rPr lang="ro-RO" sz="1900" smtClean="0"/>
              <a:t>simplificarea inserției pe piața muncii; </a:t>
            </a:r>
          </a:p>
          <a:p>
            <a:pPr marL="0" indent="0" algn="just" defTabSz="914400" eaLnBrk="1" hangingPunct="1">
              <a:spcBef>
                <a:spcPts val="225"/>
              </a:spcBef>
            </a:pPr>
            <a:r>
              <a:rPr lang="ro-RO" sz="1900" smtClean="0"/>
              <a:t>îmbunătățirea și dezvoltarea competențelor și aptitudinilor; </a:t>
            </a:r>
            <a:endParaRPr lang="en-GB" sz="1900" smtClean="0"/>
          </a:p>
          <a:p>
            <a:pPr marL="0" indent="0" algn="just" defTabSz="914400" eaLnBrk="1" hangingPunct="1">
              <a:spcBef>
                <a:spcPts val="225"/>
              </a:spcBef>
            </a:pPr>
            <a:r>
              <a:rPr lang="ro-RO" sz="1900" smtClean="0"/>
              <a:t>lărgirea perspectivelor și a orizontului în plan profesional și personal și ridicarea standardelor și a nivelului de trai.</a:t>
            </a:r>
            <a:endParaRPr lang="ro-RO" altLang="ro-RO" sz="1900" smtClean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RO" altLang="en-US" dirty="0" smtClean="0">
                <a:solidFill>
                  <a:srgbClr val="2D528E"/>
                </a:solidFill>
              </a:rPr>
              <a:t>Beneficii pentru elevi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>
              <a:spcBef>
                <a:spcPts val="400"/>
              </a:spcBef>
            </a:pPr>
            <a:r>
              <a:rPr lang="pt-BR" altLang="en-US" sz="2400" smtClean="0">
                <a:cs typeface="Arial" charset="0"/>
              </a:rPr>
              <a:t>creşterea </a:t>
            </a:r>
            <a:r>
              <a:rPr lang="pt-BR" altLang="en-US" sz="2400" b="1" smtClean="0">
                <a:cs typeface="Arial" charset="0"/>
              </a:rPr>
              <a:t>oportunităţilor de integrare pe piaţa muncii </a:t>
            </a:r>
            <a:r>
              <a:rPr lang="pt-BR" altLang="en-US" sz="2400" smtClean="0">
                <a:cs typeface="Arial" charset="0"/>
              </a:rPr>
              <a:t>prin dezvoltarea de mecanisme locale de cooperare cu potenţiali angajatori din zona vizată de către proiect</a:t>
            </a:r>
            <a:r>
              <a:rPr lang="ro-RO" altLang="en-US" sz="2400" smtClean="0">
                <a:cs typeface="Arial" charset="0"/>
              </a:rPr>
              <a:t>;</a:t>
            </a:r>
            <a:endParaRPr lang="pt-BR" altLang="en-US" sz="2400" smtClean="0">
              <a:cs typeface="Arial" charset="0"/>
            </a:endParaRPr>
          </a:p>
          <a:p>
            <a:pPr algn="just" eaLnBrk="1" hangingPunct="1">
              <a:spcBef>
                <a:spcPts val="400"/>
              </a:spcBef>
            </a:pPr>
            <a:r>
              <a:rPr lang="pt-BR" altLang="en-US" sz="2400" smtClean="0">
                <a:cs typeface="Arial" charset="0"/>
              </a:rPr>
              <a:t>participarea elevilor, în mod gratuit, la </a:t>
            </a:r>
            <a:r>
              <a:rPr lang="pt-BR" altLang="en-US" sz="2400" b="1" smtClean="0">
                <a:cs typeface="Arial" charset="0"/>
              </a:rPr>
              <a:t>workshop-uri</a:t>
            </a:r>
            <a:r>
              <a:rPr lang="pt-BR" altLang="en-US" sz="2400" smtClean="0">
                <a:cs typeface="Arial" charset="0"/>
              </a:rPr>
              <a:t>, prezentate într-o manieră interactivă, cu mijloace moderne</a:t>
            </a:r>
            <a:r>
              <a:rPr lang="ro-RO" altLang="en-US" sz="2400" smtClean="0">
                <a:cs typeface="Arial" charset="0"/>
              </a:rPr>
              <a:t>;</a:t>
            </a:r>
            <a:endParaRPr lang="pt-BR" altLang="en-US" sz="2400" smtClean="0">
              <a:cs typeface="Arial" charset="0"/>
            </a:endParaRPr>
          </a:p>
          <a:p>
            <a:pPr algn="just" eaLnBrk="1" hangingPunct="1">
              <a:spcBef>
                <a:spcPts val="400"/>
              </a:spcBef>
            </a:pPr>
            <a:r>
              <a:rPr lang="pt-BR" altLang="en-US" sz="2400" smtClean="0">
                <a:cs typeface="Arial" charset="0"/>
              </a:rPr>
              <a:t>facilitarea </a:t>
            </a:r>
            <a:r>
              <a:rPr lang="pt-BR" altLang="en-US" sz="2400" b="1" smtClean="0">
                <a:cs typeface="Arial" charset="0"/>
              </a:rPr>
              <a:t>accesului </a:t>
            </a:r>
            <a:r>
              <a:rPr lang="ro-RO" altLang="en-US" sz="2400" b="1" smtClean="0">
                <a:cs typeface="Arial" charset="0"/>
              </a:rPr>
              <a:t>gratuit </a:t>
            </a:r>
            <a:r>
              <a:rPr lang="pt-BR" altLang="en-US" sz="2400" smtClean="0">
                <a:cs typeface="Arial" charset="0"/>
              </a:rPr>
              <a:t>la instrumentele, utilajele şi cunoştinţele puse la dispoziţie de către partenerii de practică</a:t>
            </a:r>
            <a:r>
              <a:rPr lang="ro-RO" altLang="en-US" sz="2400" smtClean="0">
                <a:cs typeface="Arial" charset="0"/>
              </a:rPr>
              <a:t>;</a:t>
            </a:r>
            <a:endParaRPr lang="pt-BR" altLang="en-US" sz="2400" smtClean="0">
              <a:cs typeface="Arial" charset="0"/>
            </a:endParaRPr>
          </a:p>
          <a:p>
            <a:pPr algn="just" eaLnBrk="1" hangingPunct="1">
              <a:spcBef>
                <a:spcPts val="400"/>
              </a:spcBef>
            </a:pPr>
            <a:r>
              <a:rPr lang="pt-BR" altLang="en-US" sz="2400" smtClean="0">
                <a:cs typeface="Arial" charset="0"/>
              </a:rPr>
              <a:t>acordarea de </a:t>
            </a:r>
            <a:r>
              <a:rPr lang="pt-BR" altLang="en-US" sz="2400" b="1" smtClean="0">
                <a:cs typeface="Arial" charset="0"/>
              </a:rPr>
              <a:t>burse financiare</a:t>
            </a:r>
            <a:r>
              <a:rPr lang="pt-BR" altLang="en-US" sz="2400" smtClean="0">
                <a:cs typeface="Arial" charset="0"/>
              </a:rPr>
              <a:t> pentru absolvirea stagiilor de practică</a:t>
            </a:r>
            <a:r>
              <a:rPr lang="ro-RO" altLang="en-US" sz="2400" smtClean="0">
                <a:cs typeface="Arial" charset="0"/>
              </a:rPr>
              <a:t>.</a:t>
            </a:r>
            <a:endParaRPr lang="pt-BR" altLang="en-US" sz="2400" smtClean="0">
              <a:cs typeface="Arial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RO" dirty="0" smtClean="0"/>
              <a:t>Context</a:t>
            </a:r>
            <a:endParaRPr lang="en-GB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/>
            <a:r>
              <a:rPr lang="ro-RO" b="1" smtClean="0"/>
              <a:t>Axa prioritară 6</a:t>
            </a:r>
            <a:r>
              <a:rPr lang="en-GB" smtClean="0"/>
              <a:t>: </a:t>
            </a:r>
            <a:r>
              <a:rPr lang="ro-RO" smtClean="0"/>
              <a:t>Educaţie şi competenţe;</a:t>
            </a:r>
          </a:p>
          <a:p>
            <a:pPr algn="just"/>
            <a:r>
              <a:rPr lang="ro-RO" b="1" smtClean="0"/>
              <a:t>Obiectivul tematic 10</a:t>
            </a:r>
            <a:r>
              <a:rPr lang="ro-RO" smtClean="0"/>
              <a:t>: Efectuarea de investiții în domeniul educației, al formării și al formării profesionale în vederea dobândirii de competențe și a învățării pe tot parcursul vieții;</a:t>
            </a:r>
          </a:p>
          <a:p>
            <a:pPr algn="just"/>
            <a:r>
              <a:rPr lang="en-GB" b="1" smtClean="0"/>
              <a:t>Prioritatea de investiții 10.iv</a:t>
            </a:r>
            <a:r>
              <a:rPr lang="en-GB" smtClean="0"/>
              <a:t>: Sporirea relevanţei pe piaţa forţelor de muncă a educaţiei şi a sistemelor de formare, facilitarea tranziţiei de la educaţie la piaţa forţelor de muncă  şi consolidarea formării  şi a sistemelor de formare profesională, precum şi a calităţii lor, inclusiv prin mecanisme de anticipare a competenţelor, adaptarea programelor de învăţământ şi instituirea şi dezvoltarea unor sisteme de învăţare la locul de muncă, inclusiv a unor sisteme de învăţare duală  şi programe de ucenicie</a:t>
            </a:r>
            <a:r>
              <a:rPr lang="ro-RO" smtClean="0"/>
              <a:t>.</a:t>
            </a:r>
            <a:endParaRPr lang="en-GB" smtClean="0"/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RO" altLang="en-US" dirty="0" smtClean="0">
                <a:solidFill>
                  <a:srgbClr val="2D528E"/>
                </a:solidFill>
              </a:rPr>
              <a:t>Rezultate așteptate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en-US" sz="2400" smtClean="0">
                <a:cs typeface="Arial" charset="0"/>
              </a:rPr>
              <a:t>1 procedură de identificare, recrutare şi evaluare a grupului ţintă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endParaRPr lang="ro-RO" altLang="en-US" sz="1000" smtClean="0"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en-US" sz="2400" smtClean="0">
                <a:cs typeface="Arial" charset="0"/>
              </a:rPr>
              <a:t>1 metodologie de consiliere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endParaRPr lang="ro-RO" altLang="en-US" sz="1000" smtClean="0"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en-US" sz="2400" smtClean="0">
                <a:cs typeface="Arial" charset="0"/>
              </a:rPr>
              <a:t>1 platformă online Internship&amp;CareerHub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endParaRPr lang="pt-BR" altLang="en-US" sz="1000" smtClean="0"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en-US" sz="2400" smtClean="0">
                <a:cs typeface="Arial" charset="0"/>
              </a:rPr>
              <a:t>1 analiză privind nevoile actuale şi viitoare ale pieţei muncii la nivel regional şi local în ambele sensuri: de la companii/sector privat către unităţile de învăţământ</a:t>
            </a:r>
            <a:endParaRPr lang="ro-RO" altLang="en-US" sz="2400" smtClean="0">
              <a:cs typeface="Arial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RO" altLang="en-US" dirty="0" smtClean="0">
                <a:solidFill>
                  <a:srgbClr val="2D528E"/>
                </a:solidFill>
              </a:rPr>
              <a:t>Rezultate așteptate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en-US" sz="2400" smtClean="0">
                <a:cs typeface="Arial" charset="0"/>
              </a:rPr>
              <a:t>334 de</a:t>
            </a:r>
            <a:r>
              <a:rPr lang="ro-RO" altLang="en-US" sz="2400" smtClean="0">
                <a:cs typeface="Arial" charset="0"/>
              </a:rPr>
              <a:t>: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pt-BR" altLang="en-US" sz="2400" smtClean="0">
                <a:cs typeface="Arial" charset="0"/>
              </a:rPr>
              <a:t>formulare de înscriere </a:t>
            </a:r>
            <a:r>
              <a:rPr lang="ro-RO" altLang="en-US" sz="2400" smtClean="0">
                <a:cs typeface="Arial" charset="0"/>
              </a:rPr>
              <a:t>în </a:t>
            </a:r>
            <a:r>
              <a:rPr lang="pt-BR" altLang="en-US" sz="2400" smtClean="0">
                <a:cs typeface="Arial" charset="0"/>
              </a:rPr>
              <a:t>grup</a:t>
            </a:r>
            <a:r>
              <a:rPr lang="ro-RO" altLang="en-US" sz="2400" smtClean="0">
                <a:cs typeface="Arial" charset="0"/>
              </a:rPr>
              <a:t>ul</a:t>
            </a:r>
            <a:r>
              <a:rPr lang="pt-BR" altLang="en-US" sz="2400" smtClean="0">
                <a:cs typeface="Arial" charset="0"/>
              </a:rPr>
              <a:t> ţintă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pt-BR" altLang="en-US" sz="2400" smtClean="0">
                <a:cs typeface="Arial" charset="0"/>
              </a:rPr>
              <a:t>convenții de practică semnate de către elevi şi reprezentanții partenerilor de practică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pt-BR" altLang="en-US" sz="2400" smtClean="0">
                <a:cs typeface="Arial" charset="0"/>
              </a:rPr>
              <a:t>rapoarte de practică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pt-BR" altLang="en-US" sz="2400" smtClean="0">
                <a:cs typeface="Arial" charset="0"/>
              </a:rPr>
              <a:t>Profile DECAS, SDS-Holland, PLIV-TH, EVIQ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Arial" charset="0"/>
              <a:buNone/>
            </a:pPr>
            <a:endParaRPr lang="ro-RO" altLang="en-US" sz="1000" smtClean="0">
              <a:cs typeface="Arial" charset="0"/>
            </a:endParaRPr>
          </a:p>
          <a:p>
            <a:pPr algn="just" eaLnBrk="1" hangingPunct="1">
              <a:spcBef>
                <a:spcPts val="600"/>
              </a:spcBef>
            </a:pPr>
            <a:r>
              <a:rPr lang="pt-BR" altLang="en-US" sz="2400" smtClean="0">
                <a:cs typeface="Arial" charset="0"/>
              </a:rPr>
              <a:t>50 de firme de exerciţiu înregistra</a:t>
            </a:r>
            <a:r>
              <a:rPr lang="ro-RO" altLang="en-US" sz="2400" smtClean="0">
                <a:cs typeface="Arial" charset="0"/>
              </a:rPr>
              <a:t>t</a:t>
            </a:r>
            <a:r>
              <a:rPr lang="pt-BR" altLang="en-US" sz="2400" smtClean="0">
                <a:cs typeface="Arial" charset="0"/>
              </a:rPr>
              <a:t>e şi dezvoltate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</a:pPr>
            <a:r>
              <a:rPr lang="pt-BR" altLang="en-US" sz="2400" smtClean="0">
                <a:cs typeface="Arial" charset="0"/>
              </a:rPr>
              <a:t>44 de webinarii organizate</a:t>
            </a:r>
            <a:r>
              <a:rPr lang="ro-RO" altLang="en-US" sz="2400" smtClean="0">
                <a:cs typeface="Arial" charset="0"/>
              </a:rPr>
              <a:t>;</a:t>
            </a:r>
            <a:endParaRPr lang="pt-BR" altLang="en-US" sz="2400" smtClean="0"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buFont typeface="Arial" charset="0"/>
              <a:buNone/>
            </a:pPr>
            <a:endParaRPr lang="pt-BR" altLang="en-US" sz="2400" smtClean="0">
              <a:cs typeface="Arial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RO" altLang="en-US" dirty="0" smtClean="0">
                <a:solidFill>
                  <a:srgbClr val="2D528E"/>
                </a:solidFill>
              </a:rPr>
              <a:t>Rezultate așteptate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  <a:spcAft>
                <a:spcPts val="600"/>
              </a:spcAft>
            </a:pPr>
            <a:r>
              <a:rPr lang="ro-RO" altLang="en-US" sz="2400" smtClean="0">
                <a:cs typeface="Arial" charset="0"/>
              </a:rPr>
              <a:t>20</a:t>
            </a:r>
            <a:r>
              <a:rPr lang="pt-BR" altLang="en-US" sz="2400" smtClean="0">
                <a:cs typeface="Arial" charset="0"/>
              </a:rPr>
              <a:t> </a:t>
            </a:r>
            <a:r>
              <a:rPr lang="ro-RO" altLang="en-US" sz="2400" smtClean="0">
                <a:cs typeface="Arial" charset="0"/>
              </a:rPr>
              <a:t>de: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pt-BR" altLang="en-US" sz="2400" smtClean="0">
                <a:cs typeface="Arial" charset="0"/>
              </a:rPr>
              <a:t>parteneriate de practică cu noi agenți economici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pt-BR" altLang="en-US" sz="2400" smtClean="0">
                <a:cs typeface="Arial" charset="0"/>
              </a:rPr>
              <a:t>acorduri de colaborare</a:t>
            </a:r>
            <a:r>
              <a:rPr lang="ro-RO" altLang="en-US" sz="2400" smtClean="0">
                <a:cs typeface="Arial" charset="0"/>
              </a:rPr>
              <a:t>;</a:t>
            </a:r>
            <a:endParaRPr lang="pt-BR" altLang="en-US" sz="2400" smtClean="0"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pt-BR" altLang="en-US" sz="2400" smtClean="0">
                <a:cs typeface="Arial" charset="0"/>
              </a:rPr>
              <a:t>campanii de informare şi conştientizare a importanţei consilierii şi orientării profesionale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endParaRPr lang="ro-RO" altLang="en-US" sz="2400" smtClean="0">
              <a:cs typeface="Arial" charset="0"/>
            </a:endParaRPr>
          </a:p>
          <a:p>
            <a:pPr algn="just" eaLnBrk="1" hangingPunct="1">
              <a:spcBef>
                <a:spcPts val="600"/>
              </a:spcBef>
            </a:pPr>
            <a:r>
              <a:rPr lang="pt-BR" altLang="en-US" sz="2400" smtClean="0">
                <a:cs typeface="Arial" charset="0"/>
              </a:rPr>
              <a:t>2 campanii de informare privind temele secundare şi orizontale ale programului</a:t>
            </a:r>
            <a:r>
              <a:rPr lang="ro-RO" altLang="en-US" sz="2400" smtClean="0">
                <a:cs typeface="Arial" charset="0"/>
              </a:rPr>
              <a:t>;</a:t>
            </a:r>
            <a:endParaRPr lang="pt-BR" altLang="en-US" sz="2400" smtClean="0">
              <a:cs typeface="Arial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RO" altLang="en-US" dirty="0" smtClean="0">
                <a:solidFill>
                  <a:srgbClr val="2D528E"/>
                </a:solidFill>
              </a:rPr>
              <a:t>Rezultate așteptate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  <a:defRPr/>
            </a:pPr>
            <a:r>
              <a:rPr lang="ro-RO" altLang="en-US" sz="2400" dirty="0">
                <a:latin typeface="+mj-lt"/>
                <a:cs typeface="Arial" charset="0"/>
              </a:rPr>
              <a:t>34 elevi vor continua studiile;</a:t>
            </a:r>
          </a:p>
          <a:p>
            <a:pPr algn="just" eaLnBrk="1" hangingPunct="1">
              <a:spcBef>
                <a:spcPts val="600"/>
              </a:spcBef>
              <a:defRPr/>
            </a:pPr>
            <a:endParaRPr lang="ro-RO" altLang="en-US" sz="2400" dirty="0">
              <a:latin typeface="+mj-lt"/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defRPr/>
            </a:pPr>
            <a:r>
              <a:rPr lang="ro-RO" altLang="en-US" sz="2400" dirty="0">
                <a:latin typeface="+mj-lt"/>
                <a:cs typeface="Arial" charset="0"/>
              </a:rPr>
              <a:t>168 elevi vor fi angajaţi;</a:t>
            </a:r>
          </a:p>
          <a:p>
            <a:pPr algn="just" eaLnBrk="1" hangingPunct="1">
              <a:spcBef>
                <a:spcPts val="600"/>
              </a:spcBef>
              <a:defRPr/>
            </a:pPr>
            <a:endParaRPr lang="ro-RO" altLang="en-US" sz="2400" dirty="0">
              <a:latin typeface="+mj-lt"/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defRPr/>
            </a:pPr>
            <a:r>
              <a:rPr lang="ro-RO" altLang="en-US" sz="2400" dirty="0">
                <a:latin typeface="+mj-lt"/>
                <a:cs typeface="Arial" charset="0"/>
              </a:rPr>
              <a:t>202 elevi vor dobândi o calificare;</a:t>
            </a:r>
          </a:p>
          <a:p>
            <a:pPr algn="just" eaLnBrk="1" hangingPunct="1">
              <a:spcBef>
                <a:spcPts val="600"/>
              </a:spcBef>
              <a:defRPr/>
            </a:pPr>
            <a:endParaRPr lang="ro-RO" altLang="en-US" sz="2400" dirty="0">
              <a:latin typeface="+mj-lt"/>
              <a:cs typeface="Arial" charset="0"/>
            </a:endParaRPr>
          </a:p>
          <a:p>
            <a:pPr algn="just" eaLnBrk="1" hangingPunct="1">
              <a:spcBef>
                <a:spcPts val="600"/>
              </a:spcBef>
              <a:defRPr/>
            </a:pPr>
            <a:r>
              <a:rPr lang="pt-BR" altLang="en-US" sz="2400" dirty="0">
                <a:latin typeface="+mj-lt"/>
                <a:cs typeface="Arial" charset="0"/>
              </a:rPr>
              <a:t>minim 334 elevi informaţi</a:t>
            </a:r>
            <a:r>
              <a:rPr lang="ro-RO" altLang="en-US" sz="2400" dirty="0">
                <a:latin typeface="+mj-lt"/>
                <a:cs typeface="Arial" charset="0"/>
              </a:rPr>
              <a:t>.</a:t>
            </a: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mtClean="0">
                <a:solidFill>
                  <a:srgbClr val="2D528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Sustenabilitatea instituţională</a:t>
            </a:r>
            <a:endParaRPr lang="en-GB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>
              <a:spcBef>
                <a:spcPts val="200"/>
              </a:spcBef>
            </a:pPr>
            <a:r>
              <a:rPr lang="pt-BR" altLang="en-US" sz="2400" smtClean="0">
                <a:cs typeface="Arial" charset="0"/>
              </a:rPr>
              <a:t>firmele de exerciţiu/întreprinderile create în cadrul proiectului îşi vor </a:t>
            </a:r>
            <a:r>
              <a:rPr lang="pt-BR" altLang="en-US" sz="2400" b="1" smtClean="0">
                <a:cs typeface="Arial" charset="0"/>
              </a:rPr>
              <a:t>continua activitatea </a:t>
            </a:r>
            <a:r>
              <a:rPr lang="pt-BR" altLang="en-US" sz="2400" smtClean="0">
                <a:cs typeface="Arial" charset="0"/>
              </a:rPr>
              <a:t>în mediul specific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200"/>
              </a:spcBef>
            </a:pPr>
            <a:endParaRPr lang="pt-BR" altLang="en-US" sz="1000" smtClean="0">
              <a:cs typeface="Arial" charset="0"/>
            </a:endParaRPr>
          </a:p>
          <a:p>
            <a:pPr algn="just" eaLnBrk="1" hangingPunct="1">
              <a:spcBef>
                <a:spcPts val="200"/>
              </a:spcBef>
            </a:pPr>
            <a:r>
              <a:rPr lang="pt-BR" altLang="en-US" sz="2400" smtClean="0">
                <a:cs typeface="Arial" charset="0"/>
              </a:rPr>
              <a:t>la nivelul instituţiilor de învăţământ, </a:t>
            </a:r>
            <a:r>
              <a:rPr lang="pt-BR" altLang="en-US" sz="2400" b="1" smtClean="0">
                <a:cs typeface="Arial" charset="0"/>
              </a:rPr>
              <a:t>procedurile create </a:t>
            </a:r>
            <a:r>
              <a:rPr lang="pt-BR" altLang="en-US" sz="2400" smtClean="0">
                <a:cs typeface="Arial" charset="0"/>
              </a:rPr>
              <a:t>pentru selecţia şi comunicarea cu elevii vor putea fi folosite și pentru </a:t>
            </a:r>
            <a:r>
              <a:rPr lang="pt-BR" altLang="en-US" sz="2400" b="1" smtClean="0">
                <a:cs typeface="Arial" charset="0"/>
              </a:rPr>
              <a:t>alte activităţi</a:t>
            </a:r>
            <a:r>
              <a:rPr lang="ro-RO" altLang="en-US" sz="24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200"/>
              </a:spcBef>
            </a:pPr>
            <a:endParaRPr lang="pt-BR" altLang="en-US" sz="1000" smtClean="0">
              <a:cs typeface="Arial" charset="0"/>
            </a:endParaRPr>
          </a:p>
          <a:p>
            <a:pPr algn="just" eaLnBrk="1" hangingPunct="1">
              <a:spcBef>
                <a:spcPts val="200"/>
              </a:spcBef>
            </a:pPr>
            <a:r>
              <a:rPr lang="pt-BR" altLang="en-US" sz="2400" b="1" smtClean="0">
                <a:cs typeface="Arial" charset="0"/>
              </a:rPr>
              <a:t>cooperarea educaţională </a:t>
            </a:r>
            <a:r>
              <a:rPr lang="pt-BR" altLang="en-US" sz="2400" smtClean="0">
                <a:cs typeface="Arial" charset="0"/>
              </a:rPr>
              <a:t>dintre unităţile de învăţământ implicate şi partenerii de practică din cadrul proiectului </a:t>
            </a:r>
            <a:r>
              <a:rPr lang="ro-RO" altLang="en-US" sz="2400" smtClean="0">
                <a:cs typeface="Arial" charset="0"/>
              </a:rPr>
              <a:t>se va constitui într-</a:t>
            </a:r>
            <a:r>
              <a:rPr lang="pt-BR" altLang="en-US" sz="2400" smtClean="0">
                <a:cs typeface="Arial" charset="0"/>
              </a:rPr>
              <a:t>un </a:t>
            </a:r>
            <a:r>
              <a:rPr lang="pt-BR" altLang="en-US" sz="2400" b="1" smtClean="0">
                <a:cs typeface="Arial" charset="0"/>
              </a:rPr>
              <a:t>factor permanent pentru selectarea forţei de muncă şi îmbunătăţirea pregătirii acesteia</a:t>
            </a:r>
            <a:r>
              <a:rPr lang="pt-BR" altLang="en-US" sz="2400" smtClean="0">
                <a:cs typeface="Arial" charset="0"/>
              </a:rPr>
              <a:t> în vederea îndeplinirii eficiente a sarcinilor de serviciu</a:t>
            </a:r>
            <a:r>
              <a:rPr lang="ro-RO" altLang="en-US" sz="2400" smtClean="0">
                <a:cs typeface="Arial" charset="0"/>
              </a:rPr>
              <a:t>;</a:t>
            </a:r>
            <a:endParaRPr lang="pt-BR" altLang="en-US" sz="2400" smtClean="0">
              <a:cs typeface="Arial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mtClean="0">
                <a:solidFill>
                  <a:srgbClr val="2D528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Sustenabilitatea instituţională</a:t>
            </a:r>
            <a:endParaRPr lang="en-GB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>
              <a:spcBef>
                <a:spcPts val="200"/>
              </a:spcBef>
            </a:pPr>
            <a:r>
              <a:rPr lang="pt-BR" altLang="en-US" sz="2200" b="1" smtClean="0">
                <a:cs typeface="Arial" charset="0"/>
              </a:rPr>
              <a:t>resursele materiale </a:t>
            </a:r>
            <a:r>
              <a:rPr lang="pt-BR" altLang="en-US" sz="2200" smtClean="0">
                <a:cs typeface="Arial" charset="0"/>
              </a:rPr>
              <a:t>achiziţionate prin proiect, </a:t>
            </a:r>
            <a:r>
              <a:rPr lang="pt-BR" altLang="en-US" sz="2200" b="1" smtClean="0">
                <a:cs typeface="Arial" charset="0"/>
              </a:rPr>
              <a:t>metodologia analizelor</a:t>
            </a:r>
            <a:r>
              <a:rPr lang="pt-BR" altLang="en-US" sz="2200" smtClean="0">
                <a:cs typeface="Arial" charset="0"/>
              </a:rPr>
              <a:t> ce vor fi realizate în cadrul proiectului,</a:t>
            </a:r>
            <a:r>
              <a:rPr lang="ro-RO" altLang="en-US" sz="2200" smtClean="0">
                <a:cs typeface="Arial" charset="0"/>
              </a:rPr>
              <a:t> precum şi</a:t>
            </a:r>
            <a:r>
              <a:rPr lang="pt-BR" altLang="en-US" sz="2200" smtClean="0">
                <a:cs typeface="Arial" charset="0"/>
              </a:rPr>
              <a:t> </a:t>
            </a:r>
            <a:r>
              <a:rPr lang="pt-BR" altLang="en-US" sz="2200" b="1" smtClean="0">
                <a:cs typeface="Arial" charset="0"/>
              </a:rPr>
              <a:t>metodologia</a:t>
            </a:r>
            <a:r>
              <a:rPr lang="pt-BR" altLang="en-US" sz="2200" smtClean="0">
                <a:cs typeface="Arial" charset="0"/>
              </a:rPr>
              <a:t> de organizare a sesiunilor de </a:t>
            </a:r>
            <a:r>
              <a:rPr lang="pt-BR" altLang="en-US" sz="2200" b="1" smtClean="0">
                <a:cs typeface="Arial" charset="0"/>
              </a:rPr>
              <a:t>consiliere şi orientare profesională </a:t>
            </a:r>
            <a:r>
              <a:rPr lang="pt-BR" altLang="en-US" sz="2200" smtClean="0">
                <a:cs typeface="Arial" charset="0"/>
              </a:rPr>
              <a:t>se vor utiliza pentru desfăşurarea altor </a:t>
            </a:r>
            <a:r>
              <a:rPr lang="pt-BR" altLang="en-US" sz="2200" b="1" smtClean="0">
                <a:cs typeface="Arial" charset="0"/>
              </a:rPr>
              <a:t>programe similare</a:t>
            </a:r>
            <a:r>
              <a:rPr lang="ro-RO" altLang="en-US" sz="2200" smtClean="0">
                <a:cs typeface="Arial" charset="0"/>
              </a:rPr>
              <a:t>;</a:t>
            </a:r>
            <a:endParaRPr lang="pt-BR" altLang="en-US" sz="2200" smtClean="0">
              <a:cs typeface="Arial" charset="0"/>
            </a:endParaRPr>
          </a:p>
          <a:p>
            <a:pPr algn="just" eaLnBrk="1" hangingPunct="1">
              <a:spcBef>
                <a:spcPts val="200"/>
              </a:spcBef>
            </a:pPr>
            <a:r>
              <a:rPr lang="pt-BR" altLang="en-US" sz="2200" smtClean="0">
                <a:cs typeface="Arial" charset="0"/>
              </a:rPr>
              <a:t>solicitantul va susţine </a:t>
            </a:r>
            <a:r>
              <a:rPr lang="pt-BR" altLang="en-US" sz="2200" b="1" smtClean="0">
                <a:cs typeface="Arial" charset="0"/>
              </a:rPr>
              <a:t>organizarea stagiilor de practică</a:t>
            </a:r>
            <a:r>
              <a:rPr lang="pt-BR" altLang="en-US" sz="2200" smtClean="0">
                <a:cs typeface="Arial" charset="0"/>
              </a:rPr>
              <a:t> la unităţile de învăţământ vizate de către proiect </a:t>
            </a:r>
            <a:r>
              <a:rPr lang="pt-BR" altLang="en-US" sz="2200" b="1" smtClean="0">
                <a:cs typeface="Arial" charset="0"/>
              </a:rPr>
              <a:t>cel puţin 12 luni după finalizare</a:t>
            </a:r>
            <a:r>
              <a:rPr lang="ro-RO" altLang="en-US" sz="2200" b="1" smtClean="0">
                <a:cs typeface="Arial" charset="0"/>
              </a:rPr>
              <a:t>a</a:t>
            </a:r>
            <a:r>
              <a:rPr lang="pt-BR" altLang="en-US" sz="2200" b="1" smtClean="0">
                <a:cs typeface="Arial" charset="0"/>
              </a:rPr>
              <a:t> </a:t>
            </a:r>
            <a:r>
              <a:rPr lang="pt-BR" altLang="en-US" sz="2200" smtClean="0">
                <a:cs typeface="Arial" charset="0"/>
              </a:rPr>
              <a:t>implementării proiectului</a:t>
            </a:r>
            <a:r>
              <a:rPr lang="ro-RO" altLang="en-US" sz="2200" smtClean="0">
                <a:cs typeface="Arial" charset="0"/>
              </a:rPr>
              <a:t>;</a:t>
            </a:r>
            <a:endParaRPr lang="pt-BR" altLang="en-US" sz="2200" smtClean="0">
              <a:cs typeface="Arial" charset="0"/>
            </a:endParaRPr>
          </a:p>
          <a:p>
            <a:pPr algn="just" eaLnBrk="1" hangingPunct="1">
              <a:spcBef>
                <a:spcPts val="200"/>
              </a:spcBef>
            </a:pPr>
            <a:r>
              <a:rPr lang="pt-BR" altLang="en-US" sz="2200" smtClean="0">
                <a:cs typeface="Arial" charset="0"/>
              </a:rPr>
              <a:t>partenerii implicaţi în proiect vor căuta </a:t>
            </a:r>
            <a:r>
              <a:rPr lang="pt-BR" altLang="en-US" sz="2200" b="1" smtClean="0">
                <a:cs typeface="Arial" charset="0"/>
              </a:rPr>
              <a:t>fonduri externe pentru continuarea proiectului</a:t>
            </a:r>
            <a:r>
              <a:rPr lang="ro-RO" altLang="en-US" sz="2200" smtClean="0">
                <a:cs typeface="Arial" charset="0"/>
              </a:rPr>
              <a:t>;</a:t>
            </a:r>
            <a:endParaRPr lang="pt-BR" altLang="en-US" sz="2200" smtClean="0">
              <a:cs typeface="Arial" charset="0"/>
            </a:endParaRPr>
          </a:p>
          <a:p>
            <a:pPr algn="just" eaLnBrk="1" hangingPunct="1">
              <a:spcBef>
                <a:spcPts val="200"/>
              </a:spcBef>
            </a:pPr>
            <a:r>
              <a:rPr lang="pt-BR" altLang="en-US" sz="2200" smtClean="0">
                <a:cs typeface="Arial" charset="0"/>
              </a:rPr>
              <a:t>echipa de management va continua colaborarea pentru a identifica </a:t>
            </a:r>
            <a:r>
              <a:rPr lang="pt-BR" altLang="en-US" sz="2200" b="1" smtClean="0">
                <a:cs typeface="Arial" charset="0"/>
              </a:rPr>
              <a:t>surse de finanţare disponibile pentru proiecte asemănătoare</a:t>
            </a:r>
            <a:r>
              <a:rPr lang="ro-RO" altLang="en-US" sz="2200" smtClean="0">
                <a:cs typeface="Arial" charset="0"/>
              </a:rPr>
              <a:t>;</a:t>
            </a:r>
            <a:endParaRPr lang="en-GB" sz="2200" smtClean="0"/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mtClean="0">
                <a:solidFill>
                  <a:srgbClr val="2D528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Sustenabilitatea instituţională</a:t>
            </a:r>
            <a:endParaRPr lang="en-GB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>
              <a:spcBef>
                <a:spcPts val="200"/>
              </a:spcBef>
            </a:pPr>
            <a:r>
              <a:rPr lang="pt-BR" altLang="en-US" sz="2300" smtClean="0">
                <a:cs typeface="Arial" charset="0"/>
              </a:rPr>
              <a:t>solicitantul şi partenerii ar putea asigura condiţiile necesare pentru ca </a:t>
            </a:r>
            <a:r>
              <a:rPr lang="pt-BR" altLang="en-US" sz="2300" b="1" smtClean="0">
                <a:cs typeface="Arial" charset="0"/>
              </a:rPr>
              <a:t>responsabilii de antreprenoriat</a:t>
            </a:r>
            <a:r>
              <a:rPr lang="pt-BR" altLang="en-US" sz="2300" smtClean="0">
                <a:cs typeface="Arial" charset="0"/>
              </a:rPr>
              <a:t> din cadrul proiectului să continue, pe o anumit</a:t>
            </a:r>
            <a:r>
              <a:rPr lang="ro-RO" altLang="en-US" sz="2300" smtClean="0">
                <a:cs typeface="Arial" charset="0"/>
              </a:rPr>
              <a:t>ă</a:t>
            </a:r>
            <a:r>
              <a:rPr lang="pt-BR" altLang="en-US" sz="2300" smtClean="0">
                <a:cs typeface="Arial" charset="0"/>
              </a:rPr>
              <a:t> perioada de timp, </a:t>
            </a:r>
            <a:r>
              <a:rPr lang="pt-BR" altLang="en-US" sz="2300" b="1" smtClean="0">
                <a:cs typeface="Arial" charset="0"/>
              </a:rPr>
              <a:t>comunicarea online cu reprezentanţii firmelor de exerciţiu</a:t>
            </a:r>
            <a:r>
              <a:rPr lang="pt-BR" altLang="en-US" sz="2300" smtClean="0">
                <a:cs typeface="Arial" charset="0"/>
              </a:rPr>
              <a:t> create, în vederea susţinerii dezvoltării acestora după finalizarea proiectului</a:t>
            </a:r>
            <a:r>
              <a:rPr lang="ro-RO" altLang="en-US" sz="2300" smtClean="0">
                <a:cs typeface="Arial" charset="0"/>
              </a:rPr>
              <a:t>;</a:t>
            </a:r>
          </a:p>
          <a:p>
            <a:pPr algn="just" eaLnBrk="1" hangingPunct="1">
              <a:spcBef>
                <a:spcPts val="200"/>
              </a:spcBef>
            </a:pPr>
            <a:endParaRPr lang="pt-BR" altLang="en-US" sz="2300" smtClean="0">
              <a:cs typeface="Arial" charset="0"/>
            </a:endParaRPr>
          </a:p>
          <a:p>
            <a:pPr algn="just" eaLnBrk="1" hangingPunct="1">
              <a:spcBef>
                <a:spcPts val="200"/>
              </a:spcBef>
            </a:pPr>
            <a:r>
              <a:rPr lang="pt-BR" altLang="en-US" sz="2300" smtClean="0">
                <a:cs typeface="Arial" charset="0"/>
              </a:rPr>
              <a:t>cadrele didactice care fac parte din echipa de implementare vor putea </a:t>
            </a:r>
            <a:r>
              <a:rPr lang="pt-BR" altLang="en-US" sz="2300" b="1" smtClean="0">
                <a:cs typeface="Arial" charset="0"/>
              </a:rPr>
              <a:t>împărtăşi experienţa </a:t>
            </a:r>
            <a:r>
              <a:rPr lang="pt-BR" altLang="en-US" sz="2300" smtClean="0">
                <a:cs typeface="Arial" charset="0"/>
              </a:rPr>
              <a:t>atât celorlalte cadre didactice din şcoală, cât şi altor cadre didactice/ personal de sprijin participante</a:t>
            </a:r>
            <a:r>
              <a:rPr lang="ro-RO" altLang="en-US" sz="2300" smtClean="0">
                <a:cs typeface="Arial" charset="0"/>
              </a:rPr>
              <a:t>/ participant</a:t>
            </a:r>
            <a:r>
              <a:rPr lang="pt-BR" altLang="en-US" sz="2300" smtClean="0">
                <a:cs typeface="Arial" charset="0"/>
              </a:rPr>
              <a:t> la </a:t>
            </a:r>
            <a:r>
              <a:rPr lang="ro-RO" altLang="en-US" sz="2300" smtClean="0">
                <a:cs typeface="Arial" charset="0"/>
              </a:rPr>
              <a:t>activităţile </a:t>
            </a:r>
            <a:r>
              <a:rPr lang="pt-BR" altLang="en-US" sz="2300" smtClean="0">
                <a:cs typeface="Arial" charset="0"/>
              </a:rPr>
              <a:t>comisiil</a:t>
            </a:r>
            <a:r>
              <a:rPr lang="ro-RO" altLang="en-US" sz="2300" smtClean="0">
                <a:cs typeface="Arial" charset="0"/>
              </a:rPr>
              <a:t>or</a:t>
            </a:r>
            <a:r>
              <a:rPr lang="pt-BR" altLang="en-US" sz="2300" smtClean="0">
                <a:cs typeface="Arial" charset="0"/>
              </a:rPr>
              <a:t> metodice şi la cercurile pedagogice</a:t>
            </a:r>
            <a:r>
              <a:rPr lang="ro-RO" altLang="en-US" sz="2300" smtClean="0">
                <a:cs typeface="Arial" charset="0"/>
              </a:rPr>
              <a:t>.</a:t>
            </a:r>
            <a:endParaRPr lang="en-GB" sz="2300" smtClean="0"/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268413"/>
            <a:ext cx="4949825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85988" y="5013325"/>
            <a:ext cx="4824412" cy="615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o-RO" sz="3400" b="1" dirty="0">
                <a:solidFill>
                  <a:srgbClr val="2D51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 succes!</a:t>
            </a:r>
            <a:endParaRPr lang="en-GB" sz="3400" b="1" dirty="0">
              <a:solidFill>
                <a:srgbClr val="2D51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RO" altLang="en-US" dirty="0" smtClean="0">
                <a:solidFill>
                  <a:srgbClr val="2D528E"/>
                </a:solidFill>
              </a:rPr>
              <a:t>Obiectivul general al proiectului</a:t>
            </a:r>
            <a:endParaRPr lang="en-GB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/>
            <a:r>
              <a:rPr lang="vi-VN" altLang="en-US" sz="2600" smtClean="0">
                <a:latin typeface="Calibri" pitchFamily="34" charset="0"/>
                <a:cs typeface="Calibri" pitchFamily="34" charset="0"/>
              </a:rPr>
              <a:t>Facilitarea </a:t>
            </a:r>
            <a:r>
              <a:rPr lang="vi-VN" altLang="en-US" sz="2600" b="1" smtClean="0">
                <a:latin typeface="Calibri" pitchFamily="34" charset="0"/>
                <a:cs typeface="Calibri" pitchFamily="34" charset="0"/>
              </a:rPr>
              <a:t>accesului pe piaţa muncii </a:t>
            </a:r>
            <a:r>
              <a:rPr lang="vi-VN" altLang="en-US" sz="2600" smtClean="0">
                <a:latin typeface="Calibri" pitchFamily="34" charset="0"/>
                <a:cs typeface="Calibri" pitchFamily="34" charset="0"/>
              </a:rPr>
              <a:t>pentru </a:t>
            </a:r>
            <a:r>
              <a:rPr lang="vi-VN" altLang="en-US" sz="2600" b="1" smtClean="0">
                <a:latin typeface="Calibri" pitchFamily="34" charset="0"/>
                <a:cs typeface="Calibri" pitchFamily="34" charset="0"/>
              </a:rPr>
              <a:t>334 de elevi din învăţământul preuniversitar cu profilul </a:t>
            </a:r>
            <a:r>
              <a:rPr lang="ro-RO" altLang="en-US" sz="2600" b="1" smtClean="0">
                <a:cs typeface="Calibri" pitchFamily="34" charset="0"/>
              </a:rPr>
              <a:t>mecanic</a:t>
            </a:r>
            <a:r>
              <a:rPr lang="vi-VN" altLang="en-US" sz="2600" smtClean="0">
                <a:latin typeface="Calibri" pitchFamily="34" charset="0"/>
                <a:cs typeface="Calibri" pitchFamily="34" charset="0"/>
              </a:rPr>
              <a:t> din judeţul Iaşi prin derularea de activităţi de învăţare aferente </a:t>
            </a:r>
            <a:r>
              <a:rPr lang="vi-VN" altLang="en-US" sz="2600" b="1" smtClean="0">
                <a:latin typeface="Calibri" pitchFamily="34" charset="0"/>
                <a:cs typeface="Calibri" pitchFamily="34" charset="0"/>
              </a:rPr>
              <a:t>stagiilor de practică</a:t>
            </a:r>
            <a:r>
              <a:rPr lang="vi-VN" altLang="en-US" sz="2600" smtClean="0">
                <a:latin typeface="Calibri" pitchFamily="34" charset="0"/>
                <a:cs typeface="Calibri" pitchFamily="34" charset="0"/>
              </a:rPr>
              <a:t> pentru  creşterea numărului absolvenţilor care găsesc </a:t>
            </a:r>
            <a:r>
              <a:rPr lang="vi-VN" altLang="en-US" sz="2600" b="1" smtClean="0">
                <a:latin typeface="Calibri" pitchFamily="34" charset="0"/>
                <a:cs typeface="Calibri" pitchFamily="34" charset="0"/>
              </a:rPr>
              <a:t>un loc de muncă </a:t>
            </a:r>
            <a:r>
              <a:rPr lang="vi-VN" altLang="en-US" sz="2600" smtClean="0">
                <a:latin typeface="Calibri" pitchFamily="34" charset="0"/>
                <a:cs typeface="Calibri" pitchFamily="34" charset="0"/>
              </a:rPr>
              <a:t>şi stimularea participării la </a:t>
            </a:r>
            <a:r>
              <a:rPr lang="vi-VN" altLang="en-US" sz="2600" b="1" smtClean="0">
                <a:latin typeface="Calibri" pitchFamily="34" charset="0"/>
                <a:cs typeface="Calibri" pitchFamily="34" charset="0"/>
              </a:rPr>
              <a:t>programe de învăţare la locul de muncă</a:t>
            </a:r>
            <a:r>
              <a:rPr lang="vi-VN" altLang="en-US" sz="2600" smtClean="0">
                <a:latin typeface="Calibri" pitchFamily="34" charset="0"/>
                <a:cs typeface="Calibri" pitchFamily="34" charset="0"/>
              </a:rPr>
              <a:t> a</a:t>
            </a:r>
            <a:r>
              <a:rPr lang="ro-RO" altLang="en-US" sz="2600" smtClean="0">
                <a:cs typeface="Calibri" pitchFamily="34" charset="0"/>
              </a:rPr>
              <a:t>l</a:t>
            </a:r>
            <a:r>
              <a:rPr lang="vi-VN" altLang="en-US" sz="2600" smtClean="0">
                <a:latin typeface="Calibri" pitchFamily="34" charset="0"/>
                <a:cs typeface="Calibri" pitchFamily="34" charset="0"/>
              </a:rPr>
              <a:t> elevilor din învăţământul tehnic și profesional, cu accent pe sectoarele economice cu potenţial competitiv şi din domeniile de specializare inteligentă. </a:t>
            </a:r>
            <a:endParaRPr lang="ro-RO" altLang="en-US" sz="2600" smtClean="0"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RO" altLang="en-US" dirty="0" smtClean="0">
                <a:solidFill>
                  <a:srgbClr val="2D528E"/>
                </a:solidFill>
              </a:rPr>
              <a:t>Obiectivele specifice ale proiectului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400" b="1" smtClean="0">
                <a:cs typeface="Arial" charset="0"/>
              </a:rPr>
              <a:t>OS 1: </a:t>
            </a:r>
            <a:r>
              <a:rPr lang="ro-RO" altLang="en-US" sz="2400" smtClean="0">
                <a:cs typeface="Arial" charset="0"/>
              </a:rPr>
              <a:t>Identificarea a cel puţin unui </a:t>
            </a:r>
            <a:r>
              <a:rPr lang="ro-RO" altLang="en-US" sz="2400" b="1" smtClean="0">
                <a:cs typeface="Arial" charset="0"/>
              </a:rPr>
              <a:t>nou partener de practică </a:t>
            </a:r>
            <a:r>
              <a:rPr lang="ro-RO" altLang="en-US" sz="2400" smtClean="0">
                <a:cs typeface="Arial" charset="0"/>
              </a:rPr>
              <a:t>şi continuarea/ consolidarea parteneriatelor existente între unităţile de învăţământ şi agenţii economici.</a:t>
            </a:r>
            <a:endParaRPr lang="en-US" altLang="en-US" sz="2400" smtClean="0"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400" b="1" smtClean="0">
                <a:cs typeface="Arial" charset="0"/>
              </a:rPr>
              <a:t>OS 2: </a:t>
            </a:r>
            <a:r>
              <a:rPr lang="ro-RO" altLang="en-US" sz="2400" smtClean="0">
                <a:cs typeface="Arial" charset="0"/>
              </a:rPr>
              <a:t>Organizarea de </a:t>
            </a:r>
            <a:r>
              <a:rPr lang="ro-RO" altLang="en-US" sz="2400" b="1" smtClean="0">
                <a:cs typeface="Arial" charset="0"/>
              </a:rPr>
              <a:t>stagii de practică în domeniul mecanic </a:t>
            </a:r>
            <a:r>
              <a:rPr lang="ro-RO" altLang="en-US" sz="2400" smtClean="0">
                <a:cs typeface="Arial" charset="0"/>
              </a:rPr>
              <a:t>pentru 334 de elevi din judeţul Iaşi.</a:t>
            </a:r>
            <a:endParaRPr lang="en-US" altLang="en-US" sz="2400" smtClean="0"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400" b="1" smtClean="0">
                <a:cs typeface="Arial" charset="0"/>
              </a:rPr>
              <a:t>OS 3: Stimularea participării </a:t>
            </a:r>
            <a:r>
              <a:rPr lang="ro-RO" altLang="en-US" sz="2400" smtClean="0">
                <a:cs typeface="Arial" charset="0"/>
              </a:rPr>
              <a:t>la programul de stagii de practică pentru 334 de membri ai grupului ţintă.</a:t>
            </a:r>
            <a:endParaRPr lang="en-US" altLang="en-US" sz="2400" smtClean="0"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400" b="1" smtClean="0">
                <a:cs typeface="Arial" charset="0"/>
              </a:rPr>
              <a:t>OS 4: </a:t>
            </a:r>
            <a:r>
              <a:rPr lang="ro-RO" altLang="en-US" sz="2400" smtClean="0">
                <a:cs typeface="Arial" charset="0"/>
              </a:rPr>
              <a:t>Înscrierea şi dezvoltarea a </a:t>
            </a:r>
            <a:r>
              <a:rPr lang="ro-RO" altLang="en-US" sz="2400" b="1" smtClean="0">
                <a:cs typeface="Arial" charset="0"/>
              </a:rPr>
              <a:t>50 de firme de exerciţiu/ întreprinderi simulate</a:t>
            </a:r>
            <a:r>
              <a:rPr lang="ro-RO" altLang="en-US" sz="2400" smtClean="0">
                <a:cs typeface="Arial" charset="0"/>
              </a:rPr>
              <a:t> de către membrii grupului ţintă.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400" b="1" smtClean="0">
                <a:cs typeface="Arial" charset="0"/>
              </a:rPr>
              <a:t>OS 5: </a:t>
            </a:r>
            <a:r>
              <a:rPr lang="ro-RO" altLang="en-US" sz="2400" smtClean="0">
                <a:cs typeface="Arial" charset="0"/>
              </a:rPr>
              <a:t>Creşterea </a:t>
            </a:r>
            <a:r>
              <a:rPr lang="ro-RO" altLang="en-US" sz="2400" b="1" smtClean="0">
                <a:cs typeface="Arial" charset="0"/>
              </a:rPr>
              <a:t>gradului de conştientizare </a:t>
            </a:r>
            <a:r>
              <a:rPr lang="ro-RO" altLang="en-US" sz="2400" smtClean="0">
                <a:cs typeface="Arial" charset="0"/>
              </a:rPr>
              <a:t>privind aplicabilitatea temelor orizontale POCU 2014-2020 în cadrul activităţii firmelor de exerciţiu/ întreprinderilor simulate.</a:t>
            </a:r>
            <a:endParaRPr lang="en-US" altLang="en-US" sz="2400" smtClean="0">
              <a:cs typeface="Arial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o-RO" altLang="en-US" dirty="0" smtClean="0">
                <a:solidFill>
                  <a:srgbClr val="2D528E"/>
                </a:solidFill>
              </a:rPr>
              <a:t>Obiectivele specifice ale proiectului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</a:pPr>
            <a:r>
              <a:rPr lang="ro-RO" altLang="en-US" sz="2400" b="1" smtClean="0">
                <a:cs typeface="Arial" charset="0"/>
              </a:rPr>
              <a:t>OS 6: </a:t>
            </a:r>
            <a:r>
              <a:rPr lang="ro-RO" altLang="en-US" sz="2400" smtClean="0">
                <a:cs typeface="Arial" charset="0"/>
              </a:rPr>
              <a:t>Furnizarea de </a:t>
            </a:r>
            <a:r>
              <a:rPr lang="ro-RO" altLang="en-US" sz="2400" b="1" smtClean="0">
                <a:cs typeface="Arial" charset="0"/>
              </a:rPr>
              <a:t>servicii de consiliere şi orientare profesională </a:t>
            </a:r>
            <a:r>
              <a:rPr lang="ro-RO" altLang="en-US" sz="2400" smtClean="0">
                <a:cs typeface="Arial" charset="0"/>
              </a:rPr>
              <a:t>pentru 334 de membri ai grupului ţintă.</a:t>
            </a:r>
          </a:p>
          <a:p>
            <a:pPr algn="just" eaLnBrk="1" hangingPunct="1">
              <a:spcBef>
                <a:spcPct val="0"/>
              </a:spcBef>
            </a:pPr>
            <a:r>
              <a:rPr lang="ro-RO" altLang="en-US" sz="2400" b="1" smtClean="0">
                <a:cs typeface="Arial" charset="0"/>
              </a:rPr>
              <a:t>OS 7: </a:t>
            </a:r>
            <a:r>
              <a:rPr lang="ro-RO" altLang="en-US" sz="2400" smtClean="0">
                <a:cs typeface="Arial" charset="0"/>
              </a:rPr>
              <a:t>Facilitarea comunicării şi derularea activităţilor de practică prin crearea şi dezvoltarea </a:t>
            </a:r>
            <a:r>
              <a:rPr lang="ro-RO" altLang="en-US" sz="2400" b="1" smtClean="0">
                <a:cs typeface="Arial" charset="0"/>
              </a:rPr>
              <a:t>unei platforme online</a:t>
            </a:r>
            <a:r>
              <a:rPr lang="ro-RO" altLang="en-US" sz="2400" smtClean="0">
                <a:cs typeface="Arial" charset="0"/>
              </a:rPr>
              <a:t>.</a:t>
            </a:r>
          </a:p>
          <a:p>
            <a:pPr algn="just" eaLnBrk="1" hangingPunct="1">
              <a:spcBef>
                <a:spcPct val="0"/>
              </a:spcBef>
            </a:pPr>
            <a:r>
              <a:rPr lang="ro-RO" altLang="en-US" sz="2400" b="1" smtClean="0">
                <a:cs typeface="Arial" charset="0"/>
              </a:rPr>
              <a:t>OS 8: </a:t>
            </a:r>
            <a:r>
              <a:rPr lang="ro-RO" altLang="en-US" sz="2400" smtClean="0">
                <a:cs typeface="Arial" charset="0"/>
              </a:rPr>
              <a:t>Asigurarea sustenabilităţii sistemului de educaţie şi a mediului de afaceri al regiunii vizate de proiect prin realizarea unei analize privind </a:t>
            </a:r>
            <a:r>
              <a:rPr lang="ro-RO" altLang="en-US" sz="2400" b="1" smtClean="0">
                <a:cs typeface="Arial" charset="0"/>
              </a:rPr>
              <a:t>nevoile actuale şi viitoare ale pieţei muncii </a:t>
            </a:r>
            <a:r>
              <a:rPr lang="ro-RO" altLang="en-US" sz="2400" smtClean="0">
                <a:cs typeface="Arial" charset="0"/>
              </a:rPr>
              <a:t>la nivel regional şi local.</a:t>
            </a:r>
          </a:p>
          <a:p>
            <a:pPr algn="just" eaLnBrk="1" hangingPunct="1">
              <a:spcBef>
                <a:spcPct val="0"/>
              </a:spcBef>
            </a:pPr>
            <a:r>
              <a:rPr lang="ro-RO" altLang="en-US" sz="2400" b="1" smtClean="0">
                <a:cs typeface="Arial" charset="0"/>
              </a:rPr>
              <a:t>OS 9: </a:t>
            </a:r>
            <a:r>
              <a:rPr lang="ro-RO" altLang="en-US" sz="2400" smtClean="0">
                <a:cs typeface="Arial" charset="0"/>
              </a:rPr>
              <a:t>Dezvoltarea calităţilor după </a:t>
            </a:r>
            <a:r>
              <a:rPr lang="ro-RO" altLang="en-US" sz="2400" b="1" smtClean="0">
                <a:cs typeface="Arial" charset="0"/>
              </a:rPr>
              <a:t>modelul angajatului ideal </a:t>
            </a:r>
            <a:r>
              <a:rPr lang="ro-RO" altLang="en-US" sz="2400" smtClean="0">
                <a:cs typeface="Arial" charset="0"/>
              </a:rPr>
              <a:t>pentru 334 de persoane, membri ai grupului ţintă.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9433C296-61BE-4EE8-9977-8B74A9982BF4}"/>
              </a:ext>
            </a:extLst>
          </p:cNvPr>
          <p:cNvSpPr txBox="1">
            <a:spLocks/>
          </p:cNvSpPr>
          <p:nvPr/>
        </p:nvSpPr>
        <p:spPr>
          <a:xfrm>
            <a:off x="468313" y="1773238"/>
            <a:ext cx="8229600" cy="3702050"/>
          </a:xfrm>
          <a:prstGeom prst="rect">
            <a:avLst/>
          </a:prstGeom>
        </p:spPr>
        <p:txBody>
          <a:bodyPr/>
          <a:lstStyle>
            <a:lvl1pPr marL="227013" indent="-227013" algn="l" defTabSz="912813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2D518C"/>
              </a:buClr>
              <a:buSzPct val="100000"/>
              <a:buFont typeface="Wingdings" panose="05000000000000000000" pitchFamily="2" charset="2"/>
              <a:buChar char="ü"/>
              <a:defRPr sz="2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5613" indent="-171450" algn="l" defTabSz="912813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2D518C"/>
              </a:buClr>
              <a:buSzPct val="80000"/>
              <a:buFont typeface="Wingdings" panose="05000000000000000000" pitchFamily="2" charset="2"/>
              <a:buChar char="ü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84213" indent="-171450" algn="l" defTabSz="912813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2D518C"/>
              </a:buClr>
              <a:buSzPct val="80000"/>
              <a:buFont typeface="Wingdings" panose="05000000000000000000" pitchFamily="2" charset="2"/>
              <a:buChar char="ü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12813" indent="-171450" algn="l" defTabSz="912813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2D518C"/>
              </a:buClr>
              <a:buSzPct val="80000"/>
              <a:buFont typeface="Wingdings" panose="05000000000000000000" pitchFamily="2" charset="2"/>
              <a:buChar char="ü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41413" indent="-171450" algn="l" defTabSz="912813" rtl="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2D518C"/>
              </a:buClr>
              <a:buSzPct val="80000"/>
              <a:buFont typeface="Wingdings" panose="05000000000000000000" pitchFamily="2" charset="2"/>
              <a:buChar char="ü"/>
              <a:defRPr sz="15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371726" indent="-173752" algn="l" defTabSz="914484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347" indent="-173752" algn="l" defTabSz="914484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967" indent="-173752" algn="l" defTabSz="914484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589" indent="-173752" algn="l" defTabSz="914484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4400" b="1" dirty="0" smtClean="0">
                <a:solidFill>
                  <a:srgbClr val="2D52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DURATA PROIECTULUI – 24 LUNI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4400" dirty="0" smtClean="0">
                <a:latin typeface="+mj-lt"/>
                <a:cs typeface="Arial" pitchFamily="34" charset="0"/>
              </a:rPr>
              <a:t>(4 IUNIE 2018 – 3 IUNIE 2020)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4400" b="1" dirty="0" smtClean="0">
              <a:solidFill>
                <a:srgbClr val="FF8027"/>
              </a:solidFill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4400" b="1" dirty="0" smtClean="0">
                <a:solidFill>
                  <a:srgbClr val="2D52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BUGETUL PROIECTULUI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o-RO" sz="4400" dirty="0" smtClean="0">
                <a:latin typeface="+mj-lt"/>
                <a:cs typeface="Arial" pitchFamily="34" charset="0"/>
              </a:rPr>
              <a:t>2 226 033,34 lei</a:t>
            </a:r>
            <a:endParaRPr lang="en-US" sz="4400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mtClean="0">
                <a:solidFill>
                  <a:srgbClr val="2D528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Activitățile proiectului</a:t>
            </a:r>
            <a:endParaRPr lang="en-GB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1. MANAGEMENTUL PROIECTULUI 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1.1. </a:t>
            </a:r>
            <a:r>
              <a:rPr lang="ro-RO" altLang="en-US" sz="2200" smtClean="0">
                <a:cs typeface="Arial" charset="0"/>
              </a:rPr>
              <a:t>Monitorizarea activităţilor proiectului.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1.2. </a:t>
            </a:r>
            <a:r>
              <a:rPr lang="ro-RO" altLang="en-US" sz="2200" smtClean="0">
                <a:cs typeface="Arial" charset="0"/>
              </a:rPr>
              <a:t>Activităţi de informare şi publicitate.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o-RO" altLang="en-US" sz="2200" b="1" smtClean="0"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2. DERULAREA, MONITORIZAREA ȘI EVALUAREA STAGIILOR DE PRACTICĂ PENTRU ELEVI, INCLUSIV ACTIVITĂȚI DE TIP FIRME DE EXERCIȚIU/ ÎNTREPRINDERE SIMULATĂ 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2.1. </a:t>
            </a:r>
            <a:r>
              <a:rPr lang="ro-RO" altLang="en-US" sz="2200" smtClean="0">
                <a:cs typeface="Arial" charset="0"/>
              </a:rPr>
              <a:t>Elaborarea parteneriatelor/ convenţiilor între organizatorii şi partenerii de practică. 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2.2. </a:t>
            </a:r>
            <a:r>
              <a:rPr lang="ro-RO" altLang="en-US" sz="2200" smtClean="0">
                <a:cs typeface="Arial" charset="0"/>
              </a:rPr>
              <a:t>Organizarea şi derularea programelor de învăţare la locul de muncă.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2.3. </a:t>
            </a:r>
            <a:r>
              <a:rPr lang="ro-RO" altLang="en-US" sz="2200" smtClean="0">
                <a:cs typeface="Arial" charset="0"/>
              </a:rPr>
              <a:t>Înregistrarea şi dezvoltarea firmelor de exerciţiu/ întreprinderilor simulate.</a:t>
            </a: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altLang="en-US" sz="2400" smtClean="0">
                <a:solidFill>
                  <a:srgbClr val="2D528E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Activitățile proiectului</a:t>
            </a:r>
            <a:endParaRPr lang="en-GB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4388"/>
            <a:ext cx="7772400" cy="3937000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3. CONSILIERE ȘI ORIENTARE PROFESIONALĂ PENTRU ELEVI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3.1. </a:t>
            </a:r>
            <a:r>
              <a:rPr lang="ro-RO" altLang="en-US" sz="2200" smtClean="0">
                <a:cs typeface="Arial" charset="0"/>
              </a:rPr>
              <a:t>Furnizarea activităţilor de consiliere şi orientare profesională.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o-RO" altLang="en-US" sz="2200" b="1" smtClean="0">
              <a:cs typeface="Arial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4. ACTIVITĂȚI SUPORT PENTRU FACILITAREA ACTIVITĂȚILOR DE PRACTICĂ ȘI CONSILIERE PROFESIONALĂ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4.1. </a:t>
            </a:r>
            <a:r>
              <a:rPr lang="ro-RO" altLang="en-US" sz="2200" smtClean="0">
                <a:cs typeface="Arial" charset="0"/>
              </a:rPr>
              <a:t>Crearea şi dezvoltarea platformei online Internship&amp;Career Hub.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r>
              <a:rPr lang="ro-RO" altLang="en-US" sz="2200" b="1" smtClean="0">
                <a:cs typeface="Arial" charset="0"/>
              </a:rPr>
              <a:t>Activitatea 4.2. </a:t>
            </a:r>
            <a:r>
              <a:rPr lang="ro-RO" altLang="en-US" sz="2200" smtClean="0">
                <a:cs typeface="Arial" charset="0"/>
              </a:rPr>
              <a:t>Realizarea unei analize privind nevoile actuale şi viitoare ale pieţei muncii la nivel regional şi local în ambele sensuri: de la companii/sector privat către unităţile de învăţământ.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4"/>
          <p:cNvSpPr txBox="1">
            <a:spLocks/>
          </p:cNvSpPr>
          <p:nvPr/>
        </p:nvSpPr>
        <p:spPr bwMode="auto">
          <a:xfrm>
            <a:off x="457200" y="2217738"/>
            <a:ext cx="82296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912813" eaLnBrk="1" hangingPunct="1">
              <a:lnSpc>
                <a:spcPct val="90000"/>
              </a:lnSpc>
              <a:buClr>
                <a:srgbClr val="2D518C"/>
              </a:buClr>
              <a:buSzPct val="100000"/>
              <a:buFont typeface="Arial" charset="0"/>
              <a:buNone/>
            </a:pPr>
            <a:r>
              <a:rPr lang="ro-RO" altLang="en-US" sz="5200" b="1">
                <a:solidFill>
                  <a:srgbClr val="2D528E"/>
                </a:solidFill>
              </a:rPr>
              <a:t>Grup ţintă</a:t>
            </a:r>
          </a:p>
          <a:p>
            <a:pPr algn="ctr" defTabSz="912813" eaLnBrk="1" hangingPunct="1">
              <a:lnSpc>
                <a:spcPct val="90000"/>
              </a:lnSpc>
              <a:buClr>
                <a:srgbClr val="2D518C"/>
              </a:buClr>
              <a:buSzPct val="100000"/>
              <a:buFont typeface="Arial" charset="0"/>
              <a:buNone/>
            </a:pPr>
            <a:endParaRPr lang="ro-RO" altLang="en-US" sz="5200" b="1">
              <a:solidFill>
                <a:srgbClr val="FF8027"/>
              </a:solidFill>
            </a:endParaRPr>
          </a:p>
          <a:p>
            <a:pPr algn="ctr" defTabSz="912813" eaLnBrk="1" hangingPunct="1">
              <a:lnSpc>
                <a:spcPct val="90000"/>
              </a:lnSpc>
              <a:buClr>
                <a:srgbClr val="2D518C"/>
              </a:buClr>
              <a:buSzPct val="100000"/>
              <a:buFont typeface="Arial" charset="0"/>
              <a:buNone/>
            </a:pPr>
            <a:r>
              <a:rPr lang="ro-RO" altLang="en-US" sz="5200">
                <a:solidFill>
                  <a:schemeClr val="bg1"/>
                </a:solidFill>
              </a:rPr>
              <a:t>334 ELEVI</a:t>
            </a:r>
            <a:endParaRPr lang="en-US" altLang="en-US" sz="52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ch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F02787990.potx" id="{BDB9CD5E-36EC-45F3-B87D-6D062B8A3823}" vid="{51682E2F-7C85-4D6F-AD40-072EFC83910D}"/>
    </a:ext>
  </a:extLst>
</a:theme>
</file>

<file path=ppt/theme/theme2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</APDescription>
    <AssetExpire xmlns="4873beb7-5857-4685-be1f-d57550cc96cc">2029-05-12T07:00:00+00:00</AssetExpire>
    <CampaignTagsTaxHTField0 xmlns="4873beb7-5857-4685-be1f-d57550cc96cc" xsi:nil="true"/>
    <IntlLangReviewDate xmlns="4873beb7-5857-4685-be1f-d57550cc96cc" xsi:nil="true"/>
    <TPFriendlyName xmlns="4873beb7-5857-4685-be1f-d57550cc96cc" xsi:nil="true"/>
    <IntlLangReview xmlns="4873beb7-5857-4685-be1f-d57550cc96cc" xsi:nil="true"/>
    <LocLastLocAttemptVersionLookup xmlns="4873beb7-5857-4685-be1f-d57550cc96cc">694266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2011-11-25T23:30:00+00:00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 xmlns="4873beb7-5857-4685-be1f-d57550cc96cc">1345093</Value>
    </PublishStatusLookup>
    <APAuthor xmlns="4873beb7-5857-4685-be1f-d57550cc96cc">
      <UserInfo xmlns="4873beb7-5857-4685-be1f-d57550cc96cc">
        <DisplayName xmlns="4873beb7-5857-4685-be1f-d57550cc96cc">REDMOND\kristaa</DisplayName>
        <AccountId xmlns="4873beb7-5857-4685-be1f-d57550cc96cc">136</AccountId>
        <AccountType xmlns="4873beb7-5857-4685-be1f-d57550cc96cc"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false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 xsi:nil="true"/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 xsi:nil="true"/>
    <Provider xmlns="4873beb7-5857-4685-be1f-d57550cc96cc" xsi:nil="true"/>
    <UACurrentWords xmlns="4873beb7-5857-4685-be1f-d57550cc96cc" xsi:nil="true"/>
    <AssetId xmlns="4873beb7-5857-4685-be1f-d57550cc96cc">TP102787989</AssetId>
    <TPClientViewer xmlns="4873beb7-5857-4685-be1f-d57550cc96cc" xsi:nil="true"/>
    <DSATActionTaken xmlns="4873beb7-5857-4685-be1f-d57550cc96cc" xsi:nil="true"/>
    <APEditor xmlns="4873beb7-5857-4685-be1f-d57550cc96cc">
      <UserInfo xmlns="4873beb7-5857-4685-be1f-d57550cc96cc">
        <DisplayName xmlns="4873beb7-5857-4685-be1f-d57550cc96cc"/>
        <AccountId xmlns="4873beb7-5857-4685-be1f-d57550cc96cc" xsi:nil="true"/>
        <AccountType xmlns="4873beb7-5857-4685-be1f-d57550cc96cc"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 xsi:nil="true"/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 xsi:nil="true"/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7893B2-9613-48B8-8D76-CC0C5FB6D4FF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Triple circuit lines presentation (widescreen)</Template>
  <TotalTime>439</TotalTime>
  <Words>1970</Words>
  <Application>Microsoft Office PowerPoint</Application>
  <PresentationFormat>Expunere pe ecran (4:3)</PresentationFormat>
  <Paragraphs>151</Paragraphs>
  <Slides>27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27</vt:i4>
      </vt:variant>
    </vt:vector>
  </HeadingPairs>
  <TitlesOfParts>
    <vt:vector size="32" baseType="lpstr">
      <vt:lpstr>Calibri</vt:lpstr>
      <vt:lpstr>Arial</vt:lpstr>
      <vt:lpstr>Wingdings</vt:lpstr>
      <vt:lpstr>Segoe UI</vt:lpstr>
      <vt:lpstr>Tech 16x9</vt:lpstr>
      <vt:lpstr>”Multiplicarea metodelor de Educație și a Competențelor prin Adaptarea la Nevoile Industriilor Competitive - EMPLOY MECHANICS!” Cod SMIS: 108847</vt:lpstr>
      <vt:lpstr>Context</vt:lpstr>
      <vt:lpstr>Obiectivul general al proiectului</vt:lpstr>
      <vt:lpstr>Obiectivele specifice ale proiectului</vt:lpstr>
      <vt:lpstr>Obiectivele specifice ale proiectului</vt:lpstr>
      <vt:lpstr>Diapozitivul 6</vt:lpstr>
      <vt:lpstr>Activitățile proiectului</vt:lpstr>
      <vt:lpstr>Activitățile proiectului</vt:lpstr>
      <vt:lpstr>Diapozitivul 9</vt:lpstr>
      <vt:lpstr>Recrutarea, selecţia şi înregistrarea GT</vt:lpstr>
      <vt:lpstr>Recrutarea, selecţia şi înregistrarea GT</vt:lpstr>
      <vt:lpstr>Etapa 1 – organizarea de sesiuni de informare privind oportunitățile oferite prin participarea la activitățile proiectului</vt:lpstr>
      <vt:lpstr>Etapa 2 – depunerea dosarului de candidatură și evaluarea administrativă a acestuia</vt:lpstr>
      <vt:lpstr>Dosarul de grup țintă</vt:lpstr>
      <vt:lpstr>Etapa 3 – selecția participanților și înregistrarea oficială în GT</vt:lpstr>
      <vt:lpstr>ETAPA 4 – Menținerea elevilor în GT, asigurarea participării acestora la activităților proiectului, completarea grupului țintă.  Selecția elevilor pentru activități de antreprenoriat</vt:lpstr>
      <vt:lpstr>Organizarea și derularea programelor de învățare la locul de muncă - Stagii de practică</vt:lpstr>
      <vt:lpstr>Impactul estimat al proiectului asupra grupului țintă</vt:lpstr>
      <vt:lpstr>Beneficii pentru elevi</vt:lpstr>
      <vt:lpstr>Rezultate așteptate</vt:lpstr>
      <vt:lpstr>Rezultate așteptate</vt:lpstr>
      <vt:lpstr>Rezultate așteptate</vt:lpstr>
      <vt:lpstr>Rezultate așteptate</vt:lpstr>
      <vt:lpstr>Sustenabilitatea instituţională</vt:lpstr>
      <vt:lpstr>Sustenabilitatea instituţională</vt:lpstr>
      <vt:lpstr>Sustenabilitatea instituţională</vt:lpstr>
      <vt:lpstr>Diapozitivul 27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Cristian Stefan Boghiu</dc:creator>
  <cp:lastModifiedBy>Adrian</cp:lastModifiedBy>
  <cp:revision>59</cp:revision>
  <dcterms:created xsi:type="dcterms:W3CDTF">2018-09-30T05:31:30Z</dcterms:created>
  <dcterms:modified xsi:type="dcterms:W3CDTF">2018-10-16T10:02:05Z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  <property fmtid="{D5CDD505-2E9C-101B-9397-08002B2CF9AE}" pid="8" name="LocPublishedLinkedAssetsLookup">
    <vt:lpwstr/>
  </property>
  <property fmtid="{D5CDD505-2E9C-101B-9397-08002B2CF9AE}" pid="9" name="LocLastLocAttemptVersionTypeLookup">
    <vt:lpwstr/>
  </property>
  <property fmtid="{D5CDD505-2E9C-101B-9397-08002B2CF9AE}" pid="10" name="LocNewPublishedVersionLookup">
    <vt:lpwstr/>
  </property>
  <property fmtid="{D5CDD505-2E9C-101B-9397-08002B2CF9AE}" pid="11" name="LocOverallPublishStatusLookup">
    <vt:lpwstr/>
  </property>
  <property fmtid="{D5CDD505-2E9C-101B-9397-08002B2CF9AE}" pid="12" name="LocOverallLocStatusLookup">
    <vt:lpwstr/>
  </property>
  <property fmtid="{D5CDD505-2E9C-101B-9397-08002B2CF9AE}" pid="13" name="LocPublishedDependentAssetsLookup">
    <vt:lpwstr/>
  </property>
  <property fmtid="{D5CDD505-2E9C-101B-9397-08002B2CF9AE}" pid="14" name="LocProcessedForHandoffsLookup">
    <vt:lpwstr/>
  </property>
  <property fmtid="{D5CDD505-2E9C-101B-9397-08002B2CF9AE}" pid="15" name="LocOverallPreviewStatusLookup">
    <vt:lpwstr/>
  </property>
  <property fmtid="{D5CDD505-2E9C-101B-9397-08002B2CF9AE}" pid="16" name="LocProcessedForMarketsLookup">
    <vt:lpwstr/>
  </property>
  <property fmtid="{D5CDD505-2E9C-101B-9397-08002B2CF9AE}" pid="17" name="LocOverallHandbackStatusLookup">
    <vt:lpwstr/>
  </property>
</Properties>
</file>